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1" r:id="rId6"/>
    <p:sldId id="264" r:id="rId7"/>
    <p:sldId id="265" r:id="rId8"/>
    <p:sldId id="272" r:id="rId9"/>
    <p:sldId id="273" r:id="rId10"/>
    <p:sldId id="274"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50CCD4-5397-4AC0-B996-10F59CEF31D9}" type="datetimeFigureOut">
              <a:rPr lang="en-US" smtClean="0"/>
              <a:t>4/21/2021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1D7122-3137-4553-80B6-C9229C7B4BDF}" type="slidenum">
              <a:rPr lang="en-US" smtClean="0"/>
              <a:t>‹#›</a:t>
            </a:fld>
            <a:endParaRPr lang="en-US"/>
          </a:p>
        </p:txBody>
      </p:sp>
    </p:spTree>
    <p:extLst>
      <p:ext uri="{BB962C8B-B14F-4D97-AF65-F5344CB8AC3E}">
        <p14:creationId xmlns:p14="http://schemas.microsoft.com/office/powerpoint/2010/main" val="599480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200000"/>
              </a:lnSpc>
              <a:spcBef>
                <a:spcPts val="1400"/>
              </a:spcBef>
              <a:spcAft>
                <a:spcPts val="1400"/>
              </a:spcAft>
            </a:pPr>
            <a:r>
              <a:rPr lang="en-US" sz="1200" dirty="0" smtClean="0">
                <a:solidFill>
                  <a:srgbClr val="000000"/>
                </a:solidFill>
                <a:effectLst/>
                <a:latin typeface="Times New Roman"/>
                <a:ea typeface="Times New Roman"/>
                <a:cs typeface="Times New Roman"/>
              </a:rPr>
              <a:t>Technology has been greatly dependent on the global population since it has made the world a global village. Technology has reached a phase where it has become very disruptive with aspects such as artificial intelligence, automation, robots, and cloud computing have been a common phenomenon in our lives and even in the workplaces. Disruptive technologies heavily rely on industries where automation, robots, and artificial intelligence (AI) have replaced the human workforce. However, there were significant disruptions across the globe due to coronavirus (COVID-19 ), which referred to a very infectious disease and caused by coronavirus, which was newly discovered (</a:t>
            </a:r>
            <a:r>
              <a:rPr lang="en-US" sz="1200" dirty="0" err="1" smtClean="0">
                <a:solidFill>
                  <a:srgbClr val="000000"/>
                </a:solidFill>
                <a:effectLst/>
                <a:latin typeface="Times New Roman"/>
                <a:ea typeface="Times New Roman"/>
                <a:cs typeface="Times New Roman"/>
              </a:rPr>
              <a:t>Wiederhold</a:t>
            </a:r>
            <a:r>
              <a:rPr lang="en-US" sz="1200" dirty="0" smtClean="0">
                <a:solidFill>
                  <a:srgbClr val="000000"/>
                </a:solidFill>
                <a:effectLst/>
                <a:latin typeface="Times New Roman"/>
                <a:ea typeface="Times New Roman"/>
                <a:cs typeface="Times New Roman"/>
              </a:rPr>
              <a:t> 2020). This led to massive disturbance to the global economy, and many people lost their jobs, schools closed while the lucky people started working from home. As a result of the pandemic, technology usage/dependency massively shot, and every sector of the global economy, in one way or another started utilizing technology for their daily operations. For instance, many schools globally adapted to virtual learning to reduce social contact, which is a significant way that COVID-19  is spread.</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7F1D7122-3137-4553-80B6-C9229C7B4BDF}" type="slidenum">
              <a:rPr lang="en-US" smtClean="0"/>
              <a:t>2</a:t>
            </a:fld>
            <a:endParaRPr lang="en-US"/>
          </a:p>
        </p:txBody>
      </p:sp>
    </p:spTree>
    <p:extLst>
      <p:ext uri="{BB962C8B-B14F-4D97-AF65-F5344CB8AC3E}">
        <p14:creationId xmlns:p14="http://schemas.microsoft.com/office/powerpoint/2010/main" val="2975689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1400"/>
              </a:spcBef>
              <a:spcAft>
                <a:spcPts val="1400"/>
              </a:spcAft>
            </a:pPr>
            <a:r>
              <a:rPr lang="en-US" sz="1200" dirty="0" smtClean="0">
                <a:solidFill>
                  <a:srgbClr val="000000"/>
                </a:solidFill>
                <a:effectLst/>
                <a:latin typeface="Times New Roman"/>
                <a:ea typeface="Times New Roman"/>
                <a:cs typeface="Times New Roman"/>
              </a:rPr>
              <a:t>This provides an excellent framework for the digital technologies applied in managing the pandemic and response, which are adopted by countries that have been successful in applying these digital technologies for surveillance, pandemic planning, testing, contact tracing, healthcare, and strict quarantine.</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7F1D7122-3137-4553-80B6-C9229C7B4BDF}" type="slidenum">
              <a:rPr lang="en-US" smtClean="0"/>
              <a:t>3</a:t>
            </a:fld>
            <a:endParaRPr lang="en-US"/>
          </a:p>
        </p:txBody>
      </p:sp>
    </p:spTree>
    <p:extLst>
      <p:ext uri="{BB962C8B-B14F-4D97-AF65-F5344CB8AC3E}">
        <p14:creationId xmlns:p14="http://schemas.microsoft.com/office/powerpoint/2010/main" val="4085518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1D7122-3137-4553-80B6-C9229C7B4BDF}" type="slidenum">
              <a:rPr lang="en-US" smtClean="0"/>
              <a:t>5</a:t>
            </a:fld>
            <a:endParaRPr lang="en-US"/>
          </a:p>
        </p:txBody>
      </p:sp>
    </p:spTree>
    <p:extLst>
      <p:ext uri="{BB962C8B-B14F-4D97-AF65-F5344CB8AC3E}">
        <p14:creationId xmlns:p14="http://schemas.microsoft.com/office/powerpoint/2010/main" val="102165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0"/>
              </a:spcAft>
            </a:pPr>
            <a:r>
              <a:rPr lang="en-US" sz="1200" dirty="0" smtClean="0">
                <a:solidFill>
                  <a:srgbClr val="000000"/>
                </a:solidFill>
                <a:effectLst/>
                <a:latin typeface="Times New Roman"/>
                <a:ea typeface="Times New Roman"/>
              </a:rPr>
              <a:t>Since the teacher will be looking at individual student’s test scores, his or her unit of study is individuals. However, if the teacher chooses to examine the improvement or decline of the class in terms of general cleanliness, the research will have a group, in this case, a class, as the unit of analysis. My research involved individual participants undergoing an online survey in which they would describe how often they used technology before the outbreak of the coronavirus pandemic and now. Consequently, while my hypothesis involved a public shift in the dependence on technology after the pandemic, my research is highly focused on how this dependency has taken effect on individuals. Thus, my unit of analysis was individual people.</a:t>
            </a:r>
            <a:endParaRPr lang="en-US" sz="1200" dirty="0" smtClean="0">
              <a:effectLst/>
              <a:latin typeface="Times New Roman"/>
              <a:ea typeface="Times New Roman"/>
            </a:endParaRPr>
          </a:p>
          <a:p>
            <a:endParaRPr lang="en-US" dirty="0"/>
          </a:p>
        </p:txBody>
      </p:sp>
      <p:sp>
        <p:nvSpPr>
          <p:cNvPr id="4" name="Slide Number Placeholder 3"/>
          <p:cNvSpPr>
            <a:spLocks noGrp="1"/>
          </p:cNvSpPr>
          <p:nvPr>
            <p:ph type="sldNum" sz="quarter" idx="10"/>
          </p:nvPr>
        </p:nvSpPr>
        <p:spPr/>
        <p:txBody>
          <a:bodyPr/>
          <a:lstStyle/>
          <a:p>
            <a:fld id="{7F1D7122-3137-4553-80B6-C9229C7B4BDF}" type="slidenum">
              <a:rPr lang="en-US" smtClean="0"/>
              <a:t>6</a:t>
            </a:fld>
            <a:endParaRPr lang="en-US"/>
          </a:p>
        </p:txBody>
      </p:sp>
    </p:spTree>
    <p:extLst>
      <p:ext uri="{BB962C8B-B14F-4D97-AF65-F5344CB8AC3E}">
        <p14:creationId xmlns:p14="http://schemas.microsoft.com/office/powerpoint/2010/main" val="3668772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rgbClr val="000000"/>
                </a:solidFill>
                <a:effectLst/>
                <a:latin typeface="+mn-lt"/>
                <a:ea typeface="Calibri"/>
                <a:cs typeface="Times New Roman"/>
              </a:rPr>
              <a:t>For instance, white adolescents aged 12 to 17 of European descent is a clearly defined research population. Unless a group is comprised of individuals who are connected by a common trait, the research cannot be fully in effect, neither can it be termed legible.</a:t>
            </a:r>
            <a:endParaRPr lang="en-US" dirty="0"/>
          </a:p>
        </p:txBody>
      </p:sp>
      <p:sp>
        <p:nvSpPr>
          <p:cNvPr id="4" name="Slide Number Placeholder 3"/>
          <p:cNvSpPr>
            <a:spLocks noGrp="1"/>
          </p:cNvSpPr>
          <p:nvPr>
            <p:ph type="sldNum" sz="quarter" idx="10"/>
          </p:nvPr>
        </p:nvSpPr>
        <p:spPr/>
        <p:txBody>
          <a:bodyPr/>
          <a:lstStyle/>
          <a:p>
            <a:fld id="{7F1D7122-3137-4553-80B6-C9229C7B4BDF}" type="slidenum">
              <a:rPr lang="en-US" smtClean="0"/>
              <a:t>7</a:t>
            </a:fld>
            <a:endParaRPr lang="en-US"/>
          </a:p>
        </p:txBody>
      </p:sp>
    </p:spTree>
    <p:extLst>
      <p:ext uri="{BB962C8B-B14F-4D97-AF65-F5344CB8AC3E}">
        <p14:creationId xmlns:p14="http://schemas.microsoft.com/office/powerpoint/2010/main" val="453117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1D7122-3137-4553-80B6-C9229C7B4BDF}"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4148216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800"/>
              </a:spcAft>
            </a:pPr>
            <a:r>
              <a:rPr lang="en-US" sz="1200" dirty="0" smtClean="0">
                <a:solidFill>
                  <a:srgbClr val="000000"/>
                </a:solidFill>
                <a:effectLst/>
                <a:latin typeface="Times New Roman"/>
                <a:ea typeface="Times New Roman"/>
              </a:rPr>
              <a:t>Fifty-two percent stated that the number of gadgets they used at home had increased after the outbreak of the COVID-19  pandemic. Reasons said to have attributed to this increase included having children at home in need of using some of the devices and having to work from home, hence having to buy a personal laptop, among others.</a:t>
            </a:r>
            <a:endParaRPr lang="en-US" sz="1200" dirty="0" smtClean="0">
              <a:effectLst/>
              <a:latin typeface="Times New Roman"/>
              <a:ea typeface="Times New Roman"/>
            </a:endParaRPr>
          </a:p>
          <a:p>
            <a:endParaRPr lang="en-US" dirty="0"/>
          </a:p>
        </p:txBody>
      </p:sp>
      <p:sp>
        <p:nvSpPr>
          <p:cNvPr id="4" name="Slide Number Placeholder 3"/>
          <p:cNvSpPr>
            <a:spLocks noGrp="1"/>
          </p:cNvSpPr>
          <p:nvPr>
            <p:ph type="sldNum" sz="quarter" idx="10"/>
          </p:nvPr>
        </p:nvSpPr>
        <p:spPr/>
        <p:txBody>
          <a:bodyPr/>
          <a:lstStyle/>
          <a:p>
            <a:fld id="{7F1D7122-3137-4553-80B6-C9229C7B4BDF}" type="slidenum">
              <a:rPr lang="en-US" smtClean="0"/>
              <a:t>11</a:t>
            </a:fld>
            <a:endParaRPr lang="en-US"/>
          </a:p>
        </p:txBody>
      </p:sp>
    </p:spTree>
    <p:extLst>
      <p:ext uri="{BB962C8B-B14F-4D97-AF65-F5344CB8AC3E}">
        <p14:creationId xmlns:p14="http://schemas.microsoft.com/office/powerpoint/2010/main" val="4142124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800"/>
              </a:spcAft>
            </a:pPr>
            <a:r>
              <a:rPr lang="en-US" sz="1200" dirty="0" smtClean="0">
                <a:solidFill>
                  <a:srgbClr val="000000"/>
                </a:solidFill>
                <a:effectLst/>
                <a:latin typeface="Times New Roman"/>
                <a:ea typeface="Times New Roman"/>
              </a:rPr>
              <a:t>Dependency had more significantly increased among whites, both Europeans and Americans, than among African Americans, Hispanics, and Latinos. Asians and Asian Americans were moderately affected, being closer to the Whites than to the Hispanics, African Americans, and Latinos. Fifty-eight percent of all participants said they would attribute our technology levels for the swift reaction to help mitigate the effects. This percentage believed that the risk would have been high were it not for high levels of technology. 70.89 percent suggested that technology will be part of our daily lives more than before the outbreak.</a:t>
            </a:r>
            <a:endParaRPr lang="en-US" sz="1200" dirty="0" smtClean="0">
              <a:effectLst/>
              <a:latin typeface="Times New Roman"/>
              <a:ea typeface="Times New Roman"/>
            </a:endParaRPr>
          </a:p>
          <a:p>
            <a:endParaRPr lang="en-US" dirty="0"/>
          </a:p>
        </p:txBody>
      </p:sp>
      <p:sp>
        <p:nvSpPr>
          <p:cNvPr id="4" name="Slide Number Placeholder 3"/>
          <p:cNvSpPr>
            <a:spLocks noGrp="1"/>
          </p:cNvSpPr>
          <p:nvPr>
            <p:ph type="sldNum" sz="quarter" idx="10"/>
          </p:nvPr>
        </p:nvSpPr>
        <p:spPr/>
        <p:txBody>
          <a:bodyPr/>
          <a:lstStyle/>
          <a:p>
            <a:fld id="{7F1D7122-3137-4553-80B6-C9229C7B4BDF}" type="slidenum">
              <a:rPr lang="en-US" smtClean="0"/>
              <a:t>12</a:t>
            </a:fld>
            <a:endParaRPr lang="en-US"/>
          </a:p>
        </p:txBody>
      </p:sp>
    </p:spTree>
    <p:extLst>
      <p:ext uri="{BB962C8B-B14F-4D97-AF65-F5344CB8AC3E}">
        <p14:creationId xmlns:p14="http://schemas.microsoft.com/office/powerpoint/2010/main" val="2053894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146CD6-2C9E-455C-828A-17B911CF0C32}"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EFE3E-CC8F-40B7-9DCD-9FD9E6F5843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146CD6-2C9E-455C-828A-17B911CF0C32}"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EFE3E-CC8F-40B7-9DCD-9FD9E6F5843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5146CD6-2C9E-455C-828A-17B911CF0C32}"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EFE3E-CC8F-40B7-9DCD-9FD9E6F58436}"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146CD6-2C9E-455C-828A-17B911CF0C32}"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EFE3E-CC8F-40B7-9DCD-9FD9E6F58436}"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146CD6-2C9E-455C-828A-17B911CF0C32}"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9EFE3E-CC8F-40B7-9DCD-9FD9E6F5843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5146CD6-2C9E-455C-828A-17B911CF0C32}"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9EFE3E-CC8F-40B7-9DCD-9FD9E6F58436}"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146CD6-2C9E-455C-828A-17B911CF0C32}" type="datetimeFigureOut">
              <a:rPr lang="en-US" smtClean="0"/>
              <a:t>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9EFE3E-CC8F-40B7-9DCD-9FD9E6F5843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146CD6-2C9E-455C-828A-17B911CF0C32}" type="datetimeFigureOut">
              <a:rPr lang="en-US" smtClean="0"/>
              <a:t>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9EFE3E-CC8F-40B7-9DCD-9FD9E6F5843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5146CD6-2C9E-455C-828A-17B911CF0C32}" type="datetimeFigureOut">
              <a:rPr lang="en-US" smtClean="0"/>
              <a:t>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9EFE3E-CC8F-40B7-9DCD-9FD9E6F5843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5146CD6-2C9E-455C-828A-17B911CF0C32}"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9EFE3E-CC8F-40B7-9DCD-9FD9E6F58436}"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146CD6-2C9E-455C-828A-17B911CF0C32}"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9EFE3E-CC8F-40B7-9DCD-9FD9E6F58436}"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5146CD6-2C9E-455C-828A-17B911CF0C32}" type="datetimeFigureOut">
              <a:rPr lang="en-US" smtClean="0"/>
              <a:t>4/21/2021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29EFE3E-CC8F-40B7-9DCD-9FD9E6F58436}"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219200"/>
          </a:xfrm>
        </p:spPr>
        <p:txBody>
          <a:bodyPr>
            <a:normAutofit/>
          </a:bodyPr>
          <a:lstStyle/>
          <a:p>
            <a:pPr>
              <a:lnSpc>
                <a:spcPct val="107000"/>
              </a:lnSpc>
              <a:spcBef>
                <a:spcPts val="0"/>
              </a:spcBef>
              <a:spcAft>
                <a:spcPts val="800"/>
              </a:spcAft>
            </a:pPr>
            <a:r>
              <a:rPr lang="en-US" sz="3200" dirty="0" smtClean="0">
                <a:solidFill>
                  <a:schemeClr val="tx1"/>
                </a:solidFill>
                <a:effectLst/>
                <a:latin typeface="Times New Roman"/>
                <a:ea typeface="Calibri"/>
                <a:cs typeface="Times New Roman"/>
              </a:rPr>
              <a:t>Technology Usage/Dependency After Covid</a:t>
            </a:r>
            <a:r>
              <a:rPr lang="en-US" sz="3200" dirty="0">
                <a:ea typeface="Calibri"/>
                <a:cs typeface="Times New Roman"/>
              </a:rPr>
              <a:t/>
            </a:r>
            <a:br>
              <a:rPr lang="en-US" sz="3200" dirty="0">
                <a:ea typeface="Calibri"/>
                <a:cs typeface="Times New Roman"/>
              </a:rPr>
            </a:br>
            <a:endParaRPr lang="en-US" sz="3200" dirty="0"/>
          </a:p>
        </p:txBody>
      </p:sp>
      <p:sp>
        <p:nvSpPr>
          <p:cNvPr id="3" name="Subtitle 2"/>
          <p:cNvSpPr>
            <a:spLocks noGrp="1"/>
          </p:cNvSpPr>
          <p:nvPr>
            <p:ph type="subTitle" idx="1"/>
          </p:nvPr>
        </p:nvSpPr>
        <p:spPr>
          <a:xfrm>
            <a:off x="228600" y="1752600"/>
            <a:ext cx="8686800" cy="4876800"/>
          </a:xfrm>
        </p:spPr>
        <p:txBody>
          <a:bodyPr/>
          <a:lstStyle/>
          <a:p>
            <a:pPr>
              <a:lnSpc>
                <a:spcPct val="107000"/>
              </a:lnSpc>
              <a:spcBef>
                <a:spcPts val="0"/>
              </a:spcBef>
              <a:spcAft>
                <a:spcPts val="800"/>
              </a:spcAft>
            </a:pPr>
            <a:r>
              <a:rPr lang="en-US" dirty="0">
                <a:solidFill>
                  <a:schemeClr val="tx1"/>
                </a:solidFill>
                <a:latin typeface="Times New Roman"/>
                <a:ea typeface="Calibri"/>
                <a:cs typeface="Times New Roman"/>
              </a:rPr>
              <a:t>Presented to the Faculty of the University of Mount Olive School of Arts &amp; Sciences in Partial Fulfillment of the Requirements for the Degree of Bachelor of Science in Criminal Justice, Criminology &amp; Sociology</a:t>
            </a:r>
            <a:endParaRPr lang="en-US" sz="1800" dirty="0">
              <a:solidFill>
                <a:schemeClr val="tx1"/>
              </a:solidFill>
              <a:latin typeface="Calibri"/>
              <a:ea typeface="Calibri"/>
              <a:cs typeface="Times New Roman"/>
            </a:endParaRPr>
          </a:p>
          <a:p>
            <a:pPr>
              <a:lnSpc>
                <a:spcPct val="107000"/>
              </a:lnSpc>
              <a:spcBef>
                <a:spcPts val="0"/>
              </a:spcBef>
              <a:spcAft>
                <a:spcPts val="800"/>
              </a:spcAft>
            </a:pPr>
            <a:r>
              <a:rPr lang="en-US" dirty="0">
                <a:solidFill>
                  <a:schemeClr val="tx1"/>
                </a:solidFill>
                <a:latin typeface="Times New Roman"/>
                <a:ea typeface="Calibri"/>
                <a:cs typeface="Times New Roman"/>
              </a:rPr>
              <a:t>By</a:t>
            </a:r>
            <a:endParaRPr lang="en-US" sz="1800" dirty="0">
              <a:solidFill>
                <a:schemeClr val="tx1"/>
              </a:solidFill>
              <a:latin typeface="Calibri"/>
              <a:ea typeface="Calibri"/>
              <a:cs typeface="Times New Roman"/>
            </a:endParaRPr>
          </a:p>
          <a:p>
            <a:pPr>
              <a:lnSpc>
                <a:spcPct val="107000"/>
              </a:lnSpc>
              <a:spcBef>
                <a:spcPts val="0"/>
              </a:spcBef>
              <a:spcAft>
                <a:spcPts val="800"/>
              </a:spcAft>
            </a:pPr>
            <a:r>
              <a:rPr lang="en-US" dirty="0">
                <a:solidFill>
                  <a:schemeClr val="tx1"/>
                </a:solidFill>
                <a:latin typeface="Times New Roman"/>
                <a:ea typeface="Calibri"/>
                <a:cs typeface="Times New Roman"/>
              </a:rPr>
              <a:t>Sydney McCoy [Insert Project Thesis Completion Date]</a:t>
            </a:r>
            <a:endParaRPr lang="en-US" sz="1800" dirty="0">
              <a:solidFill>
                <a:schemeClr val="tx1"/>
              </a:solidFill>
              <a:latin typeface="Calibri"/>
              <a:ea typeface="Calibri"/>
              <a:cs typeface="Times New Roman"/>
            </a:endParaRPr>
          </a:p>
          <a:p>
            <a:pPr>
              <a:lnSpc>
                <a:spcPct val="107000"/>
              </a:lnSpc>
              <a:spcBef>
                <a:spcPts val="0"/>
              </a:spcBef>
              <a:spcAft>
                <a:spcPts val="800"/>
              </a:spcAft>
            </a:pPr>
            <a:r>
              <a:rPr lang="en-US" dirty="0">
                <a:solidFill>
                  <a:schemeClr val="tx1"/>
                </a:solidFill>
                <a:latin typeface="Times New Roman"/>
                <a:ea typeface="Calibri"/>
                <a:cs typeface="Times New Roman"/>
              </a:rPr>
              <a:t>University of Mount Olive </a:t>
            </a:r>
            <a:endParaRPr lang="en-US" sz="1800" dirty="0">
              <a:solidFill>
                <a:schemeClr val="tx1"/>
              </a:solidFill>
              <a:latin typeface="Calibri"/>
              <a:ea typeface="Calibri"/>
              <a:cs typeface="Times New Roman"/>
            </a:endParaRPr>
          </a:p>
          <a:p>
            <a:pPr>
              <a:lnSpc>
                <a:spcPct val="107000"/>
              </a:lnSpc>
              <a:spcBef>
                <a:spcPts val="0"/>
              </a:spcBef>
              <a:spcAft>
                <a:spcPts val="800"/>
              </a:spcAft>
            </a:pPr>
            <a:r>
              <a:rPr lang="en-US" dirty="0">
                <a:solidFill>
                  <a:schemeClr val="tx1"/>
                </a:solidFill>
                <a:latin typeface="Times New Roman"/>
                <a:ea typeface="Calibri"/>
                <a:cs typeface="Times New Roman"/>
              </a:rPr>
              <a:t>Approved by Date</a:t>
            </a:r>
            <a:endParaRPr lang="en-US" sz="1800" dirty="0">
              <a:solidFill>
                <a:schemeClr val="tx1"/>
              </a:solidFill>
              <a:latin typeface="Calibri"/>
              <a:ea typeface="Calibri"/>
              <a:cs typeface="Times New Roman"/>
            </a:endParaRPr>
          </a:p>
          <a:p>
            <a:pPr>
              <a:lnSpc>
                <a:spcPct val="107000"/>
              </a:lnSpc>
              <a:spcBef>
                <a:spcPts val="0"/>
              </a:spcBef>
              <a:spcAft>
                <a:spcPts val="800"/>
              </a:spcAft>
            </a:pPr>
            <a:r>
              <a:rPr lang="en-US" sz="1800" dirty="0">
                <a:solidFill>
                  <a:schemeClr val="tx1"/>
                </a:solidFill>
                <a:latin typeface="Calibri"/>
                <a:ea typeface="Calibri"/>
                <a:cs typeface="Times New Roman"/>
              </a:rPr>
              <a:t> </a:t>
            </a:r>
          </a:p>
          <a:p>
            <a:pPr>
              <a:lnSpc>
                <a:spcPct val="107000"/>
              </a:lnSpc>
              <a:spcBef>
                <a:spcPts val="0"/>
              </a:spcBef>
              <a:spcAft>
                <a:spcPts val="800"/>
              </a:spcAft>
            </a:pPr>
            <a:r>
              <a:rPr lang="en-US" dirty="0">
                <a:solidFill>
                  <a:schemeClr val="tx1"/>
                </a:solidFill>
                <a:latin typeface="Times New Roman"/>
                <a:ea typeface="Calibri"/>
                <a:cs typeface="Times New Roman"/>
              </a:rPr>
              <a:t>CJC/SOC 496 Instructor: Dr. Timothy Malfitano</a:t>
            </a:r>
            <a:endParaRPr lang="en-US" sz="1800" dirty="0">
              <a:solidFill>
                <a:schemeClr val="tx1"/>
              </a:solidFill>
              <a:latin typeface="Calibri"/>
              <a:ea typeface="Calibri"/>
              <a:cs typeface="Times New Roman"/>
            </a:endParaRPr>
          </a:p>
          <a:p>
            <a:endParaRPr lang="en-US" dirty="0"/>
          </a:p>
        </p:txBody>
      </p:sp>
    </p:spTree>
    <p:extLst>
      <p:ext uri="{BB962C8B-B14F-4D97-AF65-F5344CB8AC3E}">
        <p14:creationId xmlns:p14="http://schemas.microsoft.com/office/powerpoint/2010/main" val="3237757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19200"/>
            <a:ext cx="8686799" cy="5410200"/>
          </a:xfrm>
        </p:spPr>
        <p:txBody>
          <a:bodyPr>
            <a:normAutofit/>
          </a:bodyPr>
          <a:lstStyle/>
          <a:p>
            <a:r>
              <a:rPr lang="en-US" dirty="0">
                <a:solidFill>
                  <a:srgbClr val="000000"/>
                </a:solidFill>
                <a:latin typeface="Calibri"/>
                <a:ea typeface="Calibri"/>
                <a:cs typeface="Times New Roman"/>
              </a:rPr>
              <a:t>In my research, I will use my independent variables to help me collect data in terms of internet usage by age, nationality, gender, and race between the two periods: the pre-COVID-19  period and the COVID-19  era.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For </a:t>
            </a:r>
            <a:r>
              <a:rPr lang="en-US" dirty="0">
                <a:solidFill>
                  <a:srgbClr val="000000"/>
                </a:solidFill>
                <a:latin typeface="Calibri"/>
                <a:ea typeface="Calibri"/>
                <a:cs typeface="Times New Roman"/>
              </a:rPr>
              <a:t>age, I will use a scale that allows participants to choose their age among 15-24, 25-34, 35-44, 45, and above.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Nationality </a:t>
            </a:r>
            <a:r>
              <a:rPr lang="en-US" dirty="0">
                <a:solidFill>
                  <a:srgbClr val="000000"/>
                </a:solidFill>
                <a:latin typeface="Calibri"/>
                <a:ea typeface="Calibri"/>
                <a:cs typeface="Times New Roman"/>
              </a:rPr>
              <a:t>will be open, although the criteria will hold that participants should be Europeans, Americans, or Asians.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Gender </a:t>
            </a:r>
            <a:r>
              <a:rPr lang="en-US" dirty="0">
                <a:solidFill>
                  <a:srgbClr val="000000"/>
                </a:solidFill>
                <a:latin typeface="Calibri"/>
                <a:ea typeface="Calibri"/>
                <a:cs typeface="Times New Roman"/>
              </a:rPr>
              <a:t>will be male or female; the race will include White, Hispanic, Latin, and Asian.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Employment </a:t>
            </a:r>
            <a:r>
              <a:rPr lang="en-US" dirty="0">
                <a:solidFill>
                  <a:srgbClr val="000000"/>
                </a:solidFill>
                <a:latin typeface="Calibri"/>
                <a:ea typeface="Calibri"/>
                <a:cs typeface="Times New Roman"/>
              </a:rPr>
              <a:t>would have a Yes/No option with an added question of whether the participant was employed before the pandemic.</a:t>
            </a:r>
            <a:endParaRPr lang="en-US" dirty="0"/>
          </a:p>
        </p:txBody>
      </p:sp>
      <p:sp>
        <p:nvSpPr>
          <p:cNvPr id="3" name="Title 2"/>
          <p:cNvSpPr>
            <a:spLocks noGrp="1"/>
          </p:cNvSpPr>
          <p:nvPr>
            <p:ph type="title"/>
          </p:nvPr>
        </p:nvSpPr>
        <p:spPr>
          <a:xfrm>
            <a:off x="457200" y="338328"/>
            <a:ext cx="8229600" cy="804672"/>
          </a:xfrm>
        </p:spPr>
        <p:txBody>
          <a:bodyPr>
            <a:normAutofit/>
          </a:bodyPr>
          <a:lstStyle/>
          <a:p>
            <a:r>
              <a:rPr lang="en-US" sz="3600" dirty="0" smtClean="0">
                <a:latin typeface="Times New Roman" pitchFamily="18" charset="0"/>
                <a:cs typeface="Times New Roman" pitchFamily="18" charset="0"/>
              </a:rPr>
              <a:t>Data collection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885415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371600"/>
            <a:ext cx="8686800" cy="5181600"/>
          </a:xfrm>
        </p:spPr>
        <p:txBody>
          <a:bodyPr>
            <a:normAutofit lnSpcReduction="10000"/>
          </a:bodyPr>
          <a:lstStyle/>
          <a:p>
            <a:pPr algn="ctr"/>
            <a:r>
              <a:rPr lang="en-US" sz="3600" b="1" kern="0" dirty="0">
                <a:solidFill>
                  <a:schemeClr val="tx1"/>
                </a:solidFill>
                <a:latin typeface="Times New Roman"/>
                <a:ea typeface="Times New Roman"/>
                <a:cs typeface="Times New Roman"/>
              </a:rPr>
              <a:t>Data Analysis</a:t>
            </a:r>
            <a:endParaRPr lang="en-US" sz="3600" b="1" dirty="0" smtClean="0">
              <a:solidFill>
                <a:schemeClr val="tx1"/>
              </a:solidFill>
              <a:latin typeface="Calibri"/>
              <a:ea typeface="Calibri"/>
              <a:cs typeface="Times New Roman"/>
            </a:endParaRPr>
          </a:p>
          <a:p>
            <a:r>
              <a:rPr lang="en-US" dirty="0" smtClean="0">
                <a:solidFill>
                  <a:srgbClr val="000000"/>
                </a:solidFill>
                <a:latin typeface="Calibri"/>
                <a:ea typeface="Calibri"/>
                <a:cs typeface="Times New Roman"/>
              </a:rPr>
              <a:t>Three </a:t>
            </a:r>
            <a:r>
              <a:rPr lang="en-US" dirty="0">
                <a:solidFill>
                  <a:srgbClr val="000000"/>
                </a:solidFill>
                <a:latin typeface="Calibri"/>
                <a:ea typeface="Calibri"/>
                <a:cs typeface="Times New Roman"/>
              </a:rPr>
              <a:t>thousand individuals participated in the survey prepared for the purpose of this research.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Among </a:t>
            </a:r>
            <a:r>
              <a:rPr lang="en-US" dirty="0">
                <a:solidFill>
                  <a:srgbClr val="000000"/>
                </a:solidFill>
                <a:latin typeface="Calibri"/>
                <a:ea typeface="Calibri"/>
                <a:cs typeface="Times New Roman"/>
              </a:rPr>
              <a:t>them, 1920 were females, and 1080 were males. 420 Europeans, 560 Asians, 510 American Whites, 330 African Americans, 400 Hispanics, 570 Latinos, and 210 Asian Americans participated in the study.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Among </a:t>
            </a:r>
            <a:r>
              <a:rPr lang="en-US" dirty="0">
                <a:solidFill>
                  <a:srgbClr val="000000"/>
                </a:solidFill>
                <a:latin typeface="Calibri"/>
                <a:ea typeface="Calibri"/>
                <a:cs typeface="Times New Roman"/>
              </a:rPr>
              <a:t>the participants, 2050, representing 68 percent, were below the age of 45, and a significant 72 percent reported an annual income of $200,000 and below.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Ninety-three </a:t>
            </a:r>
            <a:r>
              <a:rPr lang="en-US" dirty="0">
                <a:solidFill>
                  <a:srgbClr val="000000"/>
                </a:solidFill>
                <a:latin typeface="Calibri"/>
                <a:ea typeface="Calibri"/>
                <a:cs typeface="Times New Roman"/>
              </a:rPr>
              <a:t>percent said the use of WIFI network services in their homes, and another 71 percent recorded an estimated number of technological devices as three and above. </a:t>
            </a:r>
            <a:endParaRPr lang="en-US" dirty="0"/>
          </a:p>
        </p:txBody>
      </p:sp>
      <p:sp>
        <p:nvSpPr>
          <p:cNvPr id="3" name="Title 2"/>
          <p:cNvSpPr>
            <a:spLocks noGrp="1"/>
          </p:cNvSpPr>
          <p:nvPr>
            <p:ph type="title"/>
          </p:nvPr>
        </p:nvSpPr>
        <p:spPr>
          <a:xfrm>
            <a:off x="457200" y="338328"/>
            <a:ext cx="8229600" cy="957072"/>
          </a:xfrm>
        </p:spPr>
        <p:txBody>
          <a:bodyPr>
            <a:normAutofit fontScale="90000"/>
          </a:bodyPr>
          <a:lstStyle/>
          <a:p>
            <a:pPr>
              <a:lnSpc>
                <a:spcPct val="107000"/>
              </a:lnSpc>
              <a:spcBef>
                <a:spcPts val="1200"/>
              </a:spcBef>
            </a:pPr>
            <a:r>
              <a:rPr lang="en-US" sz="3600" b="1" kern="0" dirty="0" smtClean="0">
                <a:latin typeface="Times New Roman"/>
                <a:ea typeface="Times New Roman"/>
                <a:cs typeface="Times New Roman"/>
              </a:rPr>
              <a:t>Methodology 3 </a:t>
            </a:r>
            <a:r>
              <a:rPr lang="en-US" sz="3600" kern="0" dirty="0" smtClean="0">
                <a:latin typeface="Times New Roman"/>
                <a:ea typeface="Times New Roman"/>
                <a:cs typeface="Times New Roman"/>
              </a:rPr>
              <a:t>Data </a:t>
            </a:r>
            <a:r>
              <a:rPr lang="en-US" sz="3600" kern="0" dirty="0">
                <a:latin typeface="Times New Roman"/>
                <a:ea typeface="Times New Roman"/>
                <a:cs typeface="Times New Roman"/>
              </a:rPr>
              <a:t>Analysis</a:t>
            </a:r>
            <a:r>
              <a:rPr lang="en-US" sz="3600" b="1" kern="0" dirty="0">
                <a:latin typeface="Times New Roman"/>
                <a:ea typeface="Times New Roman"/>
                <a:cs typeface="Times New Roman"/>
              </a:rPr>
              <a:t/>
            </a:r>
            <a:br>
              <a:rPr lang="en-US" sz="3600" b="1" kern="0" dirty="0">
                <a:latin typeface="Times New Roman"/>
                <a:ea typeface="Times New Roman"/>
                <a:cs typeface="Times New Roman"/>
              </a:rPr>
            </a:br>
            <a:endParaRPr lang="en-US" sz="3600" dirty="0"/>
          </a:p>
        </p:txBody>
      </p:sp>
    </p:spTree>
    <p:extLst>
      <p:ext uri="{BB962C8B-B14F-4D97-AF65-F5344CB8AC3E}">
        <p14:creationId xmlns:p14="http://schemas.microsoft.com/office/powerpoint/2010/main" val="1575993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600200"/>
            <a:ext cx="8686800" cy="5029200"/>
          </a:xfrm>
        </p:spPr>
        <p:txBody>
          <a:bodyPr>
            <a:normAutofit/>
          </a:bodyPr>
          <a:lstStyle/>
          <a:p>
            <a:r>
              <a:rPr lang="en-US" dirty="0">
                <a:solidFill>
                  <a:srgbClr val="000000"/>
                </a:solidFill>
                <a:latin typeface="Times New Roman" pitchFamily="18" charset="0"/>
                <a:ea typeface="Calibri"/>
                <a:cs typeface="Times New Roman" pitchFamily="18" charset="0"/>
              </a:rPr>
              <a:t>Eighty-eight percent indicated that their dependency on technology had increased after the outbreak because, as some said, they had more free time. </a:t>
            </a:r>
            <a:endParaRPr lang="en-US" dirty="0" smtClean="0">
              <a:solidFill>
                <a:srgbClr val="000000"/>
              </a:solidFill>
              <a:latin typeface="Times New Roman" pitchFamily="18" charset="0"/>
              <a:ea typeface="Calibri"/>
              <a:cs typeface="Times New Roman" pitchFamily="18" charset="0"/>
            </a:endParaRPr>
          </a:p>
          <a:p>
            <a:r>
              <a:rPr lang="en-US" dirty="0" smtClean="0">
                <a:solidFill>
                  <a:srgbClr val="000000"/>
                </a:solidFill>
                <a:latin typeface="Times New Roman" pitchFamily="18" charset="0"/>
                <a:ea typeface="Calibri"/>
                <a:cs typeface="Times New Roman" pitchFamily="18" charset="0"/>
              </a:rPr>
              <a:t>Others </a:t>
            </a:r>
            <a:r>
              <a:rPr lang="en-US" dirty="0">
                <a:solidFill>
                  <a:srgbClr val="000000"/>
                </a:solidFill>
                <a:latin typeface="Times New Roman" pitchFamily="18" charset="0"/>
                <a:ea typeface="Calibri"/>
                <a:cs typeface="Times New Roman" pitchFamily="18" charset="0"/>
              </a:rPr>
              <a:t>stated that they had to use their phones or laptops to socialize with colleagues they would have met at work if things were every day. </a:t>
            </a:r>
            <a:endParaRPr lang="en-US" dirty="0" smtClean="0">
              <a:solidFill>
                <a:srgbClr val="000000"/>
              </a:solidFill>
              <a:latin typeface="Times New Roman" pitchFamily="18" charset="0"/>
              <a:ea typeface="Calibri"/>
              <a:cs typeface="Times New Roman" pitchFamily="18" charset="0"/>
            </a:endParaRPr>
          </a:p>
          <a:p>
            <a:r>
              <a:rPr lang="en-US" dirty="0" smtClean="0">
                <a:solidFill>
                  <a:srgbClr val="000000"/>
                </a:solidFill>
                <a:latin typeface="Times New Roman" pitchFamily="18" charset="0"/>
                <a:ea typeface="Calibri"/>
                <a:cs typeface="Times New Roman" pitchFamily="18" charset="0"/>
              </a:rPr>
              <a:t>Twenty-seven </a:t>
            </a:r>
            <a:r>
              <a:rPr lang="en-US" dirty="0">
                <a:solidFill>
                  <a:srgbClr val="000000"/>
                </a:solidFill>
                <a:latin typeface="Times New Roman" pitchFamily="18" charset="0"/>
                <a:ea typeface="Calibri"/>
                <a:cs typeface="Times New Roman" pitchFamily="18" charset="0"/>
              </a:rPr>
              <a:t>percent of those who had increased their dependency on technology were not sure. </a:t>
            </a:r>
            <a:endParaRPr lang="en-US" dirty="0" smtClean="0">
              <a:solidFill>
                <a:srgbClr val="000000"/>
              </a:solidFill>
              <a:latin typeface="Times New Roman" pitchFamily="18" charset="0"/>
              <a:ea typeface="Calibri"/>
              <a:cs typeface="Times New Roman" pitchFamily="18" charset="0"/>
            </a:endParaRPr>
          </a:p>
          <a:p>
            <a:r>
              <a:rPr lang="en-US" dirty="0" smtClean="0">
                <a:solidFill>
                  <a:srgbClr val="000000"/>
                </a:solidFill>
                <a:latin typeface="Times New Roman" pitchFamily="18" charset="0"/>
                <a:ea typeface="Calibri"/>
                <a:cs typeface="Times New Roman" pitchFamily="18" charset="0"/>
              </a:rPr>
              <a:t>Forty-nine </a:t>
            </a:r>
            <a:r>
              <a:rPr lang="en-US" dirty="0">
                <a:solidFill>
                  <a:srgbClr val="000000"/>
                </a:solidFill>
                <a:latin typeface="Times New Roman" pitchFamily="18" charset="0"/>
                <a:ea typeface="Calibri"/>
                <a:cs typeface="Times New Roman" pitchFamily="18" charset="0"/>
              </a:rPr>
              <a:t>percent of male participants thought it was not harmful to depend on technology, while a whopping 65 percent of females felt that technology was destroying their socialization norms. </a:t>
            </a:r>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457200" y="338328"/>
            <a:ext cx="8229600" cy="957072"/>
          </a:xfrm>
        </p:spPr>
        <p:txBody>
          <a:bodyPr>
            <a:normAutofit/>
          </a:bodyPr>
          <a:lstStyle/>
          <a:p>
            <a:r>
              <a:rPr lang="en-US" sz="3600" dirty="0" smtClean="0">
                <a:latin typeface="Times New Roman" pitchFamily="18" charset="0"/>
                <a:cs typeface="Times New Roman" pitchFamily="18" charset="0"/>
              </a:rPr>
              <a:t>Cont.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812220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371600"/>
            <a:ext cx="8686800" cy="5257800"/>
          </a:xfrm>
        </p:spPr>
        <p:txBody>
          <a:bodyPr/>
          <a:lstStyle/>
          <a:p>
            <a:r>
              <a:rPr lang="en-US" dirty="0">
                <a:solidFill>
                  <a:srgbClr val="000000"/>
                </a:solidFill>
                <a:latin typeface="Calibri"/>
                <a:ea typeface="Calibri"/>
                <a:cs typeface="Times New Roman"/>
              </a:rPr>
              <a:t>In the regions where the study was conducted, WIFI internet services usage was extremely high, indicating that technology has increasingly been adopted.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The </a:t>
            </a:r>
            <a:r>
              <a:rPr lang="en-US" dirty="0">
                <a:solidFill>
                  <a:srgbClr val="000000"/>
                </a:solidFill>
                <a:latin typeface="Calibri"/>
                <a:ea typeface="Calibri"/>
                <a:cs typeface="Times New Roman"/>
              </a:rPr>
              <a:t>fact that close to all houses in the United States, Europe, and Asia depend on WIFI connections in their homes is a clear indication of the importance of technology in contemporary society.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Moreover</a:t>
            </a:r>
            <a:r>
              <a:rPr lang="en-US" dirty="0">
                <a:solidFill>
                  <a:srgbClr val="000000"/>
                </a:solidFill>
                <a:latin typeface="Calibri"/>
                <a:ea typeface="Calibri"/>
                <a:cs typeface="Times New Roman"/>
              </a:rPr>
              <a:t>, to show how the significance of technology in today’s world, a high number of participants reported having owned more than three gadgets at home.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These </a:t>
            </a:r>
            <a:r>
              <a:rPr lang="en-US" dirty="0">
                <a:solidFill>
                  <a:srgbClr val="000000"/>
                </a:solidFill>
                <a:latin typeface="Calibri"/>
                <a:ea typeface="Calibri"/>
                <a:cs typeface="Times New Roman"/>
              </a:rPr>
              <a:t>gadgets include </a:t>
            </a:r>
            <a:r>
              <a:rPr lang="en-US" dirty="0" err="1">
                <a:solidFill>
                  <a:srgbClr val="000000"/>
                </a:solidFill>
                <a:latin typeface="Calibri"/>
                <a:ea typeface="Calibri"/>
                <a:cs typeface="Times New Roman"/>
              </a:rPr>
              <a:t>smartwatches</a:t>
            </a:r>
            <a:r>
              <a:rPr lang="en-US" dirty="0">
                <a:solidFill>
                  <a:srgbClr val="000000"/>
                </a:solidFill>
                <a:latin typeface="Calibri"/>
                <a:ea typeface="Calibri"/>
                <a:cs typeface="Times New Roman"/>
              </a:rPr>
              <a:t>, phones, tablets, laptop computers, and smart televisions sets, among others.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Before </a:t>
            </a:r>
            <a:r>
              <a:rPr lang="en-US" dirty="0">
                <a:solidFill>
                  <a:srgbClr val="000000"/>
                </a:solidFill>
                <a:latin typeface="Calibri"/>
                <a:ea typeface="Calibri"/>
                <a:cs typeface="Times New Roman"/>
              </a:rPr>
              <a:t>the coronavirus outbreak, technology was certainly in use.</a:t>
            </a:r>
            <a:endParaRPr lang="en-US" dirty="0"/>
          </a:p>
        </p:txBody>
      </p:sp>
      <p:sp>
        <p:nvSpPr>
          <p:cNvPr id="3" name="Title 2"/>
          <p:cNvSpPr>
            <a:spLocks noGrp="1"/>
          </p:cNvSpPr>
          <p:nvPr>
            <p:ph type="title"/>
          </p:nvPr>
        </p:nvSpPr>
        <p:spPr>
          <a:xfrm>
            <a:off x="457200" y="338328"/>
            <a:ext cx="8229600" cy="957072"/>
          </a:xfrm>
        </p:spPr>
        <p:txBody>
          <a:bodyPr>
            <a:noAutofit/>
          </a:bodyPr>
          <a:lstStyle/>
          <a:p>
            <a:pPr>
              <a:lnSpc>
                <a:spcPct val="107000"/>
              </a:lnSpc>
              <a:spcBef>
                <a:spcPts val="1200"/>
              </a:spcBef>
            </a:pPr>
            <a:r>
              <a:rPr lang="en-US" sz="3600" b="1" kern="0" dirty="0">
                <a:latin typeface="Times New Roman"/>
                <a:ea typeface="Times New Roman"/>
                <a:cs typeface="Times New Roman"/>
              </a:rPr>
              <a:t>Policy Implications and Future Research</a:t>
            </a:r>
            <a:br>
              <a:rPr lang="en-US" sz="3600" b="1" kern="0" dirty="0">
                <a:latin typeface="Times New Roman"/>
                <a:ea typeface="Times New Roman"/>
                <a:cs typeface="Times New Roman"/>
              </a:rPr>
            </a:br>
            <a:endParaRPr lang="en-US" sz="3600" dirty="0"/>
          </a:p>
        </p:txBody>
      </p:sp>
    </p:spTree>
    <p:extLst>
      <p:ext uri="{BB962C8B-B14F-4D97-AF65-F5344CB8AC3E}">
        <p14:creationId xmlns:p14="http://schemas.microsoft.com/office/powerpoint/2010/main" val="4206122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371600"/>
            <a:ext cx="8686799" cy="5257800"/>
          </a:xfrm>
        </p:spPr>
        <p:txBody>
          <a:bodyPr>
            <a:normAutofit/>
          </a:bodyPr>
          <a:lstStyle/>
          <a:p>
            <a:pPr marL="0" marR="0" indent="457200">
              <a:lnSpc>
                <a:spcPct val="120000"/>
              </a:lnSpc>
              <a:spcBef>
                <a:spcPts val="0"/>
              </a:spcBef>
              <a:spcAft>
                <a:spcPts val="800"/>
              </a:spcAft>
            </a:pPr>
            <a:r>
              <a:rPr lang="en-US" dirty="0">
                <a:solidFill>
                  <a:srgbClr val="000000"/>
                </a:solidFill>
                <a:latin typeface="Times New Roman"/>
                <a:ea typeface="Times New Roman"/>
              </a:rPr>
              <a:t>with the pandemic, those who still were reluctant to adopt technological options were forced to accept them. </a:t>
            </a:r>
            <a:endParaRPr lang="en-US" dirty="0" smtClean="0">
              <a:solidFill>
                <a:srgbClr val="000000"/>
              </a:solidFill>
              <a:latin typeface="Times New Roman"/>
              <a:ea typeface="Times New Roman"/>
            </a:endParaRPr>
          </a:p>
          <a:p>
            <a:pPr marL="0" marR="0" indent="457200">
              <a:lnSpc>
                <a:spcPct val="120000"/>
              </a:lnSpc>
              <a:spcBef>
                <a:spcPts val="0"/>
              </a:spcBef>
              <a:spcAft>
                <a:spcPts val="800"/>
              </a:spcAft>
            </a:pPr>
            <a:r>
              <a:rPr lang="en-US" dirty="0" smtClean="0">
                <a:solidFill>
                  <a:srgbClr val="000000"/>
                </a:solidFill>
                <a:latin typeface="Times New Roman"/>
                <a:ea typeface="Times New Roman"/>
              </a:rPr>
              <a:t>For </a:t>
            </a:r>
            <a:r>
              <a:rPr lang="en-US" dirty="0">
                <a:solidFill>
                  <a:srgbClr val="000000"/>
                </a:solidFill>
                <a:latin typeface="Times New Roman"/>
                <a:ea typeface="Times New Roman"/>
              </a:rPr>
              <a:t>instance, an individual may have felt that </a:t>
            </a:r>
            <a:r>
              <a:rPr lang="en-US" dirty="0" err="1">
                <a:solidFill>
                  <a:srgbClr val="000000"/>
                </a:solidFill>
                <a:latin typeface="Times New Roman"/>
                <a:ea typeface="Times New Roman"/>
              </a:rPr>
              <a:t>smartwatches</a:t>
            </a:r>
            <a:r>
              <a:rPr lang="en-US" dirty="0">
                <a:solidFill>
                  <a:srgbClr val="000000"/>
                </a:solidFill>
                <a:latin typeface="Times New Roman"/>
                <a:ea typeface="Times New Roman"/>
              </a:rPr>
              <a:t> that monitored one’s heartbeats and metabolism rates were not crucial. </a:t>
            </a:r>
            <a:endParaRPr lang="en-US" dirty="0" smtClean="0">
              <a:solidFill>
                <a:srgbClr val="000000"/>
              </a:solidFill>
              <a:latin typeface="Times New Roman"/>
              <a:ea typeface="Times New Roman"/>
            </a:endParaRPr>
          </a:p>
          <a:p>
            <a:pPr marL="0" marR="0" indent="457200">
              <a:lnSpc>
                <a:spcPct val="120000"/>
              </a:lnSpc>
              <a:spcBef>
                <a:spcPts val="0"/>
              </a:spcBef>
              <a:spcAft>
                <a:spcPts val="800"/>
              </a:spcAft>
            </a:pPr>
            <a:r>
              <a:rPr lang="en-US" dirty="0" smtClean="0">
                <a:solidFill>
                  <a:srgbClr val="000000"/>
                </a:solidFill>
                <a:latin typeface="Times New Roman"/>
                <a:ea typeface="Times New Roman"/>
              </a:rPr>
              <a:t>However</a:t>
            </a:r>
            <a:r>
              <a:rPr lang="en-US" dirty="0">
                <a:solidFill>
                  <a:srgbClr val="000000"/>
                </a:solidFill>
                <a:latin typeface="Times New Roman"/>
                <a:ea typeface="Times New Roman"/>
              </a:rPr>
              <a:t>, through nationwide lockdowns and curfews that were brought about by the pandemic, they ended up gaining weight due to stay-at-home pressures (</a:t>
            </a:r>
            <a:r>
              <a:rPr lang="en-US" dirty="0" err="1">
                <a:solidFill>
                  <a:srgbClr val="000000"/>
                </a:solidFill>
                <a:latin typeface="Times New Roman"/>
                <a:ea typeface="Times New Roman"/>
              </a:rPr>
              <a:t>Deverell</a:t>
            </a:r>
            <a:r>
              <a:rPr lang="en-US" dirty="0">
                <a:solidFill>
                  <a:srgbClr val="000000"/>
                </a:solidFill>
                <a:latin typeface="Times New Roman"/>
                <a:ea typeface="Times New Roman"/>
              </a:rPr>
              <a:t> et al., 2020). </a:t>
            </a:r>
            <a:endParaRPr lang="en-US" dirty="0" smtClean="0">
              <a:solidFill>
                <a:srgbClr val="000000"/>
              </a:solidFill>
              <a:latin typeface="Times New Roman"/>
              <a:ea typeface="Times New Roman"/>
            </a:endParaRPr>
          </a:p>
          <a:p>
            <a:pPr marL="0" marR="0" indent="457200">
              <a:lnSpc>
                <a:spcPct val="120000"/>
              </a:lnSpc>
              <a:spcBef>
                <a:spcPts val="0"/>
              </a:spcBef>
              <a:spcAft>
                <a:spcPts val="800"/>
              </a:spcAft>
            </a:pPr>
            <a:r>
              <a:rPr lang="en-US" dirty="0" smtClean="0">
                <a:solidFill>
                  <a:srgbClr val="000000"/>
                </a:solidFill>
                <a:latin typeface="Times New Roman"/>
                <a:ea typeface="Times New Roman"/>
              </a:rPr>
              <a:t>Consequently</a:t>
            </a:r>
            <a:r>
              <a:rPr lang="en-US" dirty="0">
                <a:solidFill>
                  <a:srgbClr val="000000"/>
                </a:solidFill>
                <a:latin typeface="Times New Roman"/>
                <a:ea typeface="Times New Roman"/>
              </a:rPr>
              <a:t>, they had to level up in their workout routine and ended up finding out that they needed gadgets such as </a:t>
            </a:r>
            <a:r>
              <a:rPr lang="en-US" dirty="0" err="1">
                <a:solidFill>
                  <a:srgbClr val="000000"/>
                </a:solidFill>
                <a:latin typeface="Times New Roman"/>
                <a:ea typeface="Times New Roman"/>
              </a:rPr>
              <a:t>smartwatches</a:t>
            </a:r>
            <a:r>
              <a:rPr lang="en-US" dirty="0">
                <a:solidFill>
                  <a:srgbClr val="000000"/>
                </a:solidFill>
                <a:latin typeface="Times New Roman"/>
                <a:ea typeface="Times New Roman"/>
              </a:rPr>
              <a:t> to monitor their exercises.</a:t>
            </a:r>
            <a:endParaRPr lang="en-US" dirty="0">
              <a:latin typeface="Times New Roman"/>
              <a:ea typeface="Times New Roman"/>
            </a:endParaRPr>
          </a:p>
          <a:p>
            <a:endParaRPr lang="en-US" dirty="0"/>
          </a:p>
        </p:txBody>
      </p:sp>
      <p:sp>
        <p:nvSpPr>
          <p:cNvPr id="3" name="Title 2"/>
          <p:cNvSpPr>
            <a:spLocks noGrp="1"/>
          </p:cNvSpPr>
          <p:nvPr>
            <p:ph type="title"/>
          </p:nvPr>
        </p:nvSpPr>
        <p:spPr>
          <a:xfrm>
            <a:off x="457200" y="338328"/>
            <a:ext cx="8229600" cy="804672"/>
          </a:xfrm>
        </p:spPr>
        <p:txBody>
          <a:bodyPr>
            <a:normAutofit/>
          </a:bodyPr>
          <a:lstStyle/>
          <a:p>
            <a:r>
              <a:rPr lang="en-US" sz="3600" dirty="0" smtClean="0">
                <a:latin typeface="Times New Roman" pitchFamily="18" charset="0"/>
                <a:cs typeface="Times New Roman" pitchFamily="18" charset="0"/>
              </a:rPr>
              <a:t>Cont.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55820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524000"/>
            <a:ext cx="8686800" cy="5105400"/>
          </a:xfrm>
        </p:spPr>
        <p:txBody>
          <a:bodyPr>
            <a:normAutofit/>
          </a:bodyPr>
          <a:lstStyle/>
          <a:p>
            <a:r>
              <a:rPr lang="en-US" dirty="0">
                <a:solidFill>
                  <a:srgbClr val="000000"/>
                </a:solidFill>
                <a:latin typeface="Calibri"/>
                <a:ea typeface="Calibri"/>
                <a:cs typeface="Times New Roman"/>
              </a:rPr>
              <a:t>many participants believed that after the pandemic, technology dependency would be higher than before the pandemic outbreak.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Their </a:t>
            </a:r>
            <a:r>
              <a:rPr lang="en-US" dirty="0">
                <a:solidFill>
                  <a:srgbClr val="000000"/>
                </a:solidFill>
                <a:latin typeface="Calibri"/>
                <a:ea typeface="Calibri"/>
                <a:cs typeface="Times New Roman"/>
              </a:rPr>
              <a:t>beliefs follow the experiences they have had during the pandemic, such as enjoying video posting on social media platforms, getting used to teleconferencing, Getting fond of one’s gadgets, and having to use devices because one bought them, among others (</a:t>
            </a:r>
            <a:r>
              <a:rPr lang="en-US" dirty="0" err="1">
                <a:solidFill>
                  <a:srgbClr val="000000"/>
                </a:solidFill>
                <a:latin typeface="Calibri"/>
                <a:ea typeface="Calibri"/>
                <a:cs typeface="Times New Roman"/>
              </a:rPr>
              <a:t>Wiederhold</a:t>
            </a:r>
            <a:r>
              <a:rPr lang="en-US" dirty="0">
                <a:solidFill>
                  <a:srgbClr val="000000"/>
                </a:solidFill>
                <a:latin typeface="Calibri"/>
                <a:ea typeface="Calibri"/>
                <a:cs typeface="Times New Roman"/>
              </a:rPr>
              <a:t>, 2020).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Besides</a:t>
            </a:r>
            <a:r>
              <a:rPr lang="en-US" dirty="0">
                <a:solidFill>
                  <a:srgbClr val="000000"/>
                </a:solidFill>
                <a:latin typeface="Calibri"/>
                <a:ea typeface="Calibri"/>
                <a:cs typeface="Times New Roman"/>
              </a:rPr>
              <a:t>, organizations have been at the frontline of adopting technology at the highest speed possible so that they can deliver to their customers even when their employees are working from home.</a:t>
            </a:r>
            <a:endParaRPr lang="en-US" dirty="0"/>
          </a:p>
        </p:txBody>
      </p:sp>
      <p:sp>
        <p:nvSpPr>
          <p:cNvPr id="3" name="Title 2"/>
          <p:cNvSpPr>
            <a:spLocks noGrp="1"/>
          </p:cNvSpPr>
          <p:nvPr>
            <p:ph type="title"/>
          </p:nvPr>
        </p:nvSpPr>
        <p:spPr>
          <a:xfrm>
            <a:off x="457200" y="338328"/>
            <a:ext cx="8229600" cy="880872"/>
          </a:xfrm>
        </p:spPr>
        <p:txBody>
          <a:bodyPr/>
          <a:lstStyle/>
          <a:p>
            <a:r>
              <a:rPr lang="en-US" sz="3600" dirty="0" smtClean="0">
                <a:latin typeface="Times New Roman" pitchFamily="18" charset="0"/>
                <a:cs typeface="Times New Roman" pitchFamily="18" charset="0"/>
              </a:rPr>
              <a:t>Cont.</a:t>
            </a:r>
            <a:r>
              <a:rPr lang="en-US" dirty="0" smtClean="0"/>
              <a:t> </a:t>
            </a:r>
            <a:endParaRPr lang="en-US" dirty="0"/>
          </a:p>
        </p:txBody>
      </p:sp>
    </p:spTree>
    <p:extLst>
      <p:ext uri="{BB962C8B-B14F-4D97-AF65-F5344CB8AC3E}">
        <p14:creationId xmlns:p14="http://schemas.microsoft.com/office/powerpoint/2010/main" val="3553594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7800"/>
            <a:ext cx="8686799" cy="5181600"/>
          </a:xfrm>
        </p:spPr>
        <p:txBody>
          <a:bodyPr>
            <a:normAutofit fontScale="92500" lnSpcReduction="10000"/>
          </a:bodyPr>
          <a:lstStyle/>
          <a:p>
            <a:pPr marL="0" marR="0" indent="457200">
              <a:lnSpc>
                <a:spcPct val="120000"/>
              </a:lnSpc>
              <a:spcBef>
                <a:spcPts val="0"/>
              </a:spcBef>
              <a:spcAft>
                <a:spcPts val="800"/>
              </a:spcAft>
            </a:pPr>
            <a:r>
              <a:rPr lang="en-US" dirty="0">
                <a:solidFill>
                  <a:srgbClr val="000000"/>
                </a:solidFill>
                <a:latin typeface="Times New Roman"/>
                <a:ea typeface="Times New Roman"/>
              </a:rPr>
              <a:t>Limitations of this research may have included the researchers’ methodology. </a:t>
            </a:r>
            <a:endParaRPr lang="en-US" dirty="0" smtClean="0">
              <a:solidFill>
                <a:srgbClr val="000000"/>
              </a:solidFill>
              <a:latin typeface="Times New Roman"/>
              <a:ea typeface="Times New Roman"/>
            </a:endParaRPr>
          </a:p>
          <a:p>
            <a:pPr marL="0" marR="0" indent="457200">
              <a:lnSpc>
                <a:spcPct val="120000"/>
              </a:lnSpc>
              <a:spcBef>
                <a:spcPts val="0"/>
              </a:spcBef>
              <a:spcAft>
                <a:spcPts val="800"/>
              </a:spcAft>
            </a:pPr>
            <a:r>
              <a:rPr lang="en-US" dirty="0" smtClean="0">
                <a:solidFill>
                  <a:srgbClr val="000000"/>
                </a:solidFill>
                <a:latin typeface="Times New Roman"/>
                <a:ea typeface="Times New Roman"/>
              </a:rPr>
              <a:t>The </a:t>
            </a:r>
            <a:r>
              <a:rPr lang="en-US" dirty="0">
                <a:solidFill>
                  <a:srgbClr val="000000"/>
                </a:solidFill>
                <a:latin typeface="Times New Roman"/>
                <a:ea typeface="Times New Roman"/>
              </a:rPr>
              <a:t>researchers may not have covered a wide–enough range of the population. </a:t>
            </a:r>
            <a:endParaRPr lang="en-US" dirty="0" smtClean="0">
              <a:solidFill>
                <a:srgbClr val="000000"/>
              </a:solidFill>
              <a:latin typeface="Times New Roman"/>
              <a:ea typeface="Times New Roman"/>
            </a:endParaRPr>
          </a:p>
          <a:p>
            <a:pPr marL="0" marR="0" indent="457200">
              <a:lnSpc>
                <a:spcPct val="120000"/>
              </a:lnSpc>
              <a:spcBef>
                <a:spcPts val="0"/>
              </a:spcBef>
              <a:spcAft>
                <a:spcPts val="800"/>
              </a:spcAft>
            </a:pPr>
            <a:r>
              <a:rPr lang="en-US" dirty="0" smtClean="0">
                <a:solidFill>
                  <a:srgbClr val="000000"/>
                </a:solidFill>
                <a:latin typeface="Times New Roman"/>
                <a:ea typeface="Times New Roman"/>
              </a:rPr>
              <a:t>The </a:t>
            </a:r>
            <a:r>
              <a:rPr lang="en-US" dirty="0">
                <a:solidFill>
                  <a:srgbClr val="000000"/>
                </a:solidFill>
                <a:latin typeface="Times New Roman"/>
                <a:ea typeface="Times New Roman"/>
              </a:rPr>
              <a:t>study, although it involved a question of whether the world will change in terms of technological dependency in the post-COVID-19  era, may not have covered the whole world. </a:t>
            </a:r>
            <a:endParaRPr lang="en-US" dirty="0" smtClean="0">
              <a:solidFill>
                <a:srgbClr val="000000"/>
              </a:solidFill>
              <a:latin typeface="Times New Roman"/>
              <a:ea typeface="Times New Roman"/>
            </a:endParaRPr>
          </a:p>
          <a:p>
            <a:pPr marL="0" marR="0" indent="457200">
              <a:lnSpc>
                <a:spcPct val="120000"/>
              </a:lnSpc>
              <a:spcBef>
                <a:spcPts val="0"/>
              </a:spcBef>
              <a:spcAft>
                <a:spcPts val="800"/>
              </a:spcAft>
            </a:pPr>
            <a:r>
              <a:rPr lang="en-US" dirty="0" smtClean="0">
                <a:solidFill>
                  <a:srgbClr val="000000"/>
                </a:solidFill>
                <a:latin typeface="Times New Roman"/>
                <a:ea typeface="Times New Roman"/>
              </a:rPr>
              <a:t>Some </a:t>
            </a:r>
            <a:r>
              <a:rPr lang="en-US" dirty="0">
                <a:solidFill>
                  <a:srgbClr val="000000"/>
                </a:solidFill>
                <a:latin typeface="Times New Roman"/>
                <a:ea typeface="Times New Roman"/>
              </a:rPr>
              <a:t>parts of the world, such as Africa, Australia, and the USSR, were not considered in the research. </a:t>
            </a:r>
            <a:endParaRPr lang="en-US" dirty="0" smtClean="0">
              <a:solidFill>
                <a:srgbClr val="000000"/>
              </a:solidFill>
              <a:latin typeface="Times New Roman"/>
              <a:ea typeface="Times New Roman"/>
            </a:endParaRPr>
          </a:p>
          <a:p>
            <a:pPr marL="0" marR="0" indent="457200">
              <a:lnSpc>
                <a:spcPct val="120000"/>
              </a:lnSpc>
              <a:spcBef>
                <a:spcPts val="0"/>
              </a:spcBef>
              <a:spcAft>
                <a:spcPts val="800"/>
              </a:spcAft>
            </a:pPr>
            <a:r>
              <a:rPr lang="en-US" dirty="0" smtClean="0">
                <a:solidFill>
                  <a:srgbClr val="000000"/>
                </a:solidFill>
                <a:latin typeface="Times New Roman"/>
                <a:ea typeface="Times New Roman"/>
              </a:rPr>
              <a:t>Other </a:t>
            </a:r>
            <a:r>
              <a:rPr lang="en-US" dirty="0">
                <a:solidFill>
                  <a:srgbClr val="000000"/>
                </a:solidFill>
                <a:latin typeface="Times New Roman"/>
                <a:ea typeface="Times New Roman"/>
              </a:rPr>
              <a:t>shortcomings may have included biased questions. The survey questions may have suggested to participants that the researchers were expecting specific answers; thus, they may not have responded truthfully.</a:t>
            </a:r>
            <a:endParaRPr lang="en-US" dirty="0">
              <a:latin typeface="Times New Roman"/>
              <a:ea typeface="Times New Roman"/>
            </a:endParaRPr>
          </a:p>
          <a:p>
            <a:endParaRPr lang="en-US" dirty="0"/>
          </a:p>
        </p:txBody>
      </p:sp>
      <p:sp>
        <p:nvSpPr>
          <p:cNvPr id="3" name="Title 2"/>
          <p:cNvSpPr>
            <a:spLocks noGrp="1"/>
          </p:cNvSpPr>
          <p:nvPr>
            <p:ph type="title"/>
          </p:nvPr>
        </p:nvSpPr>
        <p:spPr>
          <a:xfrm>
            <a:off x="457200" y="338328"/>
            <a:ext cx="8229600" cy="880872"/>
          </a:xfrm>
        </p:spPr>
        <p:txBody>
          <a:bodyPr>
            <a:normAutofit/>
          </a:bodyPr>
          <a:lstStyle/>
          <a:p>
            <a:r>
              <a:rPr lang="en-US" sz="3600" dirty="0" smtClean="0">
                <a:latin typeface="Times New Roman" pitchFamily="18" charset="0"/>
                <a:cs typeface="Times New Roman" pitchFamily="18" charset="0"/>
              </a:rPr>
              <a:t>Limitations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400060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295400"/>
            <a:ext cx="8686800" cy="5257800"/>
          </a:xfrm>
        </p:spPr>
        <p:txBody>
          <a:bodyPr>
            <a:normAutofit/>
          </a:bodyPr>
          <a:lstStyle/>
          <a:p>
            <a:r>
              <a:rPr lang="en-US" dirty="0">
                <a:solidFill>
                  <a:srgbClr val="000000"/>
                </a:solidFill>
                <a:latin typeface="Times New Roman"/>
                <a:ea typeface="Times New Roman"/>
              </a:rPr>
              <a:t>Over the years, technology has undergone various changes and has revolutionized the world and people’s daily lives. </a:t>
            </a:r>
            <a:endParaRPr lang="en-US" dirty="0" smtClean="0">
              <a:solidFill>
                <a:srgbClr val="000000"/>
              </a:solidFill>
              <a:latin typeface="Times New Roman"/>
              <a:ea typeface="Times New Roman"/>
            </a:endParaRPr>
          </a:p>
          <a:p>
            <a:r>
              <a:rPr lang="en-US" dirty="0" smtClean="0">
                <a:solidFill>
                  <a:srgbClr val="000000"/>
                </a:solidFill>
                <a:latin typeface="Times New Roman"/>
                <a:ea typeface="Times New Roman"/>
              </a:rPr>
              <a:t>Technology </a:t>
            </a:r>
            <a:r>
              <a:rPr lang="en-US" dirty="0">
                <a:solidFill>
                  <a:srgbClr val="000000"/>
                </a:solidFill>
                <a:latin typeface="Times New Roman"/>
                <a:ea typeface="Times New Roman"/>
              </a:rPr>
              <a:t>has played significant milestones in the realization of tools and resources, which are amazing. </a:t>
            </a:r>
            <a:endParaRPr lang="en-US" dirty="0" smtClean="0">
              <a:solidFill>
                <a:srgbClr val="000000"/>
              </a:solidFill>
              <a:latin typeface="Times New Roman"/>
              <a:ea typeface="Times New Roman"/>
            </a:endParaRPr>
          </a:p>
          <a:p>
            <a:r>
              <a:rPr lang="en-US" dirty="0" smtClean="0">
                <a:solidFill>
                  <a:srgbClr val="000000"/>
                </a:solidFill>
                <a:latin typeface="Times New Roman"/>
                <a:ea typeface="Times New Roman"/>
              </a:rPr>
              <a:t>This </a:t>
            </a:r>
            <a:r>
              <a:rPr lang="en-US" dirty="0">
                <a:solidFill>
                  <a:srgbClr val="000000"/>
                </a:solidFill>
                <a:latin typeface="Times New Roman"/>
                <a:ea typeface="Times New Roman"/>
              </a:rPr>
              <a:t>facilitates processing information that is crucial at the fingertips of people. </a:t>
            </a:r>
            <a:endParaRPr lang="en-US" dirty="0" smtClean="0">
              <a:solidFill>
                <a:srgbClr val="000000"/>
              </a:solidFill>
              <a:latin typeface="Times New Roman"/>
              <a:ea typeface="Times New Roman"/>
            </a:endParaRPr>
          </a:p>
          <a:p>
            <a:r>
              <a:rPr lang="en-US" dirty="0" smtClean="0">
                <a:solidFill>
                  <a:srgbClr val="000000"/>
                </a:solidFill>
                <a:latin typeface="Times New Roman"/>
                <a:ea typeface="Times New Roman"/>
              </a:rPr>
              <a:t>Technology </a:t>
            </a:r>
            <a:r>
              <a:rPr lang="en-US" dirty="0">
                <a:solidFill>
                  <a:srgbClr val="000000"/>
                </a:solidFill>
                <a:latin typeface="Times New Roman"/>
                <a:ea typeface="Times New Roman"/>
              </a:rPr>
              <a:t>in this era of the modern age has abruptly paved the way for devices such as smartphones and </a:t>
            </a:r>
            <a:r>
              <a:rPr lang="en-US" dirty="0" err="1">
                <a:solidFill>
                  <a:srgbClr val="000000"/>
                </a:solidFill>
                <a:latin typeface="Times New Roman"/>
                <a:ea typeface="Times New Roman"/>
              </a:rPr>
              <a:t>smartwatches</a:t>
            </a:r>
            <a:r>
              <a:rPr lang="en-US" dirty="0">
                <a:solidFill>
                  <a:srgbClr val="000000"/>
                </a:solidFill>
                <a:latin typeface="Times New Roman"/>
                <a:ea typeface="Times New Roman"/>
              </a:rPr>
              <a:t>, which are multi-functional</a:t>
            </a:r>
            <a:r>
              <a:rPr lang="en-US" dirty="0" smtClean="0">
                <a:solidFill>
                  <a:srgbClr val="000000"/>
                </a:solidFill>
                <a:latin typeface="Times New Roman"/>
                <a:ea typeface="Times New Roman"/>
              </a:rPr>
              <a:t>.</a:t>
            </a:r>
          </a:p>
          <a:p>
            <a:r>
              <a:rPr lang="en-US" dirty="0" smtClean="0">
                <a:solidFill>
                  <a:srgbClr val="000000"/>
                </a:solidFill>
                <a:latin typeface="Times New Roman"/>
                <a:ea typeface="Times New Roman"/>
              </a:rPr>
              <a:t> </a:t>
            </a:r>
            <a:r>
              <a:rPr lang="en-US" dirty="0">
                <a:solidFill>
                  <a:srgbClr val="000000"/>
                </a:solidFill>
                <a:latin typeface="Times New Roman"/>
                <a:ea typeface="Times New Roman"/>
              </a:rPr>
              <a:t>Besides, technology has led to the manufacturing of very powerful computers, more portable and higher-powered than ever before. </a:t>
            </a:r>
            <a:endParaRPr lang="en-US" dirty="0" smtClean="0">
              <a:solidFill>
                <a:srgbClr val="000000"/>
              </a:solidFill>
              <a:latin typeface="Times New Roman"/>
              <a:ea typeface="Times New Roman"/>
            </a:endParaRPr>
          </a:p>
          <a:p>
            <a:r>
              <a:rPr lang="en-US" dirty="0" smtClean="0">
                <a:solidFill>
                  <a:srgbClr val="000000"/>
                </a:solidFill>
                <a:latin typeface="Times New Roman"/>
                <a:ea typeface="Times New Roman"/>
              </a:rPr>
              <a:t>In </a:t>
            </a:r>
            <a:r>
              <a:rPr lang="en-US" dirty="0">
                <a:solidFill>
                  <a:srgbClr val="000000"/>
                </a:solidFill>
                <a:latin typeface="Times New Roman"/>
                <a:ea typeface="Times New Roman"/>
              </a:rPr>
              <a:t>turn, this has made the lives of people be extremely more straightforward, better, more fun, and faster.</a:t>
            </a:r>
            <a:endParaRPr lang="en-US" dirty="0"/>
          </a:p>
        </p:txBody>
      </p:sp>
      <p:sp>
        <p:nvSpPr>
          <p:cNvPr id="3" name="Title 2"/>
          <p:cNvSpPr>
            <a:spLocks noGrp="1"/>
          </p:cNvSpPr>
          <p:nvPr>
            <p:ph type="title"/>
          </p:nvPr>
        </p:nvSpPr>
        <p:spPr/>
        <p:txBody>
          <a:bodyPr>
            <a:noAutofit/>
          </a:bodyPr>
          <a:lstStyle/>
          <a:p>
            <a:pPr>
              <a:lnSpc>
                <a:spcPct val="107000"/>
              </a:lnSpc>
              <a:spcBef>
                <a:spcPts val="1200"/>
              </a:spcBef>
            </a:pPr>
            <a:r>
              <a:rPr lang="en-US" sz="3600" b="1" kern="0" dirty="0">
                <a:latin typeface="Times New Roman"/>
                <a:ea typeface="Times New Roman"/>
                <a:cs typeface="Times New Roman"/>
              </a:rPr>
              <a:t>Introduction</a:t>
            </a:r>
            <a:br>
              <a:rPr lang="en-US" sz="3600" b="1" kern="0" dirty="0">
                <a:latin typeface="Times New Roman"/>
                <a:ea typeface="Times New Roman"/>
                <a:cs typeface="Times New Roman"/>
              </a:rPr>
            </a:br>
            <a:endParaRPr lang="en-US" sz="3600" dirty="0"/>
          </a:p>
        </p:txBody>
      </p:sp>
    </p:spTree>
    <p:extLst>
      <p:ext uri="{BB962C8B-B14F-4D97-AF65-F5344CB8AC3E}">
        <p14:creationId xmlns:p14="http://schemas.microsoft.com/office/powerpoint/2010/main" val="4087260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524000"/>
            <a:ext cx="8686800" cy="5105400"/>
          </a:xfrm>
        </p:spPr>
        <p:txBody>
          <a:bodyPr>
            <a:normAutofit/>
          </a:bodyPr>
          <a:lstStyle/>
          <a:p>
            <a:pPr marL="0" indent="0">
              <a:buNone/>
            </a:pPr>
            <a:endParaRPr lang="en-US" dirty="0" smtClean="0">
              <a:solidFill>
                <a:srgbClr val="000000"/>
              </a:solidFill>
              <a:latin typeface="Times New Roman"/>
              <a:ea typeface="Times New Roman"/>
            </a:endParaRPr>
          </a:p>
          <a:p>
            <a:r>
              <a:rPr lang="en-US" dirty="0" smtClean="0">
                <a:solidFill>
                  <a:srgbClr val="000000"/>
                </a:solidFill>
                <a:latin typeface="Times New Roman"/>
                <a:ea typeface="Times New Roman"/>
              </a:rPr>
              <a:t>COVID-19 </a:t>
            </a:r>
            <a:r>
              <a:rPr lang="en-US" dirty="0">
                <a:solidFill>
                  <a:srgbClr val="000000"/>
                </a:solidFill>
                <a:latin typeface="Times New Roman"/>
                <a:ea typeface="Times New Roman"/>
              </a:rPr>
              <a:t>had become a global pandemic, and efforts from the government, that is, coordination, have been entirely focused on mitigation and containment measures but have a degree of success that has been varying. </a:t>
            </a:r>
            <a:endParaRPr lang="en-US" dirty="0" smtClean="0">
              <a:solidFill>
                <a:srgbClr val="000000"/>
              </a:solidFill>
              <a:latin typeface="Times New Roman"/>
              <a:ea typeface="Times New Roman"/>
            </a:endParaRPr>
          </a:p>
          <a:p>
            <a:r>
              <a:rPr lang="en-US" dirty="0" smtClean="0">
                <a:solidFill>
                  <a:srgbClr val="000000"/>
                </a:solidFill>
                <a:latin typeface="Times New Roman"/>
                <a:ea typeface="Times New Roman"/>
              </a:rPr>
              <a:t>Global </a:t>
            </a:r>
            <a:r>
              <a:rPr lang="en-US" dirty="0">
                <a:solidFill>
                  <a:srgbClr val="000000"/>
                </a:solidFill>
                <a:latin typeface="Times New Roman"/>
                <a:ea typeface="Times New Roman"/>
              </a:rPr>
              <a:t>countries have been in a position to maintain COVID-19 per-capita mortality rates, which is low, and they appear in sharing strategies such as early surveillance, contact tracing, testing, and quarantine is very strict. </a:t>
            </a:r>
            <a:endParaRPr lang="en-US" dirty="0" smtClean="0">
              <a:solidFill>
                <a:srgbClr val="000000"/>
              </a:solidFill>
              <a:latin typeface="Times New Roman"/>
              <a:ea typeface="Times New Roman"/>
            </a:endParaRPr>
          </a:p>
          <a:p>
            <a:r>
              <a:rPr lang="en-US" dirty="0" smtClean="0">
                <a:solidFill>
                  <a:srgbClr val="000000"/>
                </a:solidFill>
                <a:latin typeface="Times New Roman"/>
                <a:ea typeface="Times New Roman"/>
              </a:rPr>
              <a:t>The </a:t>
            </a:r>
            <a:r>
              <a:rPr lang="en-US" dirty="0">
                <a:solidFill>
                  <a:srgbClr val="000000"/>
                </a:solidFill>
                <a:latin typeface="Times New Roman"/>
                <a:ea typeface="Times New Roman"/>
              </a:rPr>
              <a:t>adoption of digital technology and its integration in such countries’ policies and healthcare has improved the coordination and data management scales required to implement these very effective strategies. </a:t>
            </a:r>
            <a:endParaRPr lang="en-US" dirty="0"/>
          </a:p>
        </p:txBody>
      </p:sp>
      <p:sp>
        <p:nvSpPr>
          <p:cNvPr id="3" name="Title 2"/>
          <p:cNvSpPr>
            <a:spLocks noGrp="1"/>
          </p:cNvSpPr>
          <p:nvPr>
            <p:ph type="title"/>
          </p:nvPr>
        </p:nvSpPr>
        <p:spPr>
          <a:xfrm>
            <a:off x="457200" y="338328"/>
            <a:ext cx="8229600" cy="1033272"/>
          </a:xfrm>
        </p:spPr>
        <p:txBody>
          <a:bodyPr>
            <a:noAutofit/>
          </a:bodyPr>
          <a:lstStyle/>
          <a:p>
            <a:pPr>
              <a:lnSpc>
                <a:spcPct val="107000"/>
              </a:lnSpc>
              <a:spcBef>
                <a:spcPts val="1200"/>
              </a:spcBef>
            </a:pPr>
            <a:r>
              <a:rPr lang="en-US" sz="3600" b="1" kern="0" dirty="0">
                <a:latin typeface="Times New Roman"/>
                <a:ea typeface="Times New Roman"/>
                <a:cs typeface="Times New Roman"/>
              </a:rPr>
              <a:t>Literature Review</a:t>
            </a:r>
            <a:br>
              <a:rPr lang="en-US" sz="3600" b="1" kern="0" dirty="0">
                <a:latin typeface="Times New Roman"/>
                <a:ea typeface="Times New Roman"/>
                <a:cs typeface="Times New Roman"/>
              </a:rPr>
            </a:br>
            <a:endParaRPr lang="en-US" sz="3600" dirty="0"/>
          </a:p>
        </p:txBody>
      </p:sp>
    </p:spTree>
    <p:extLst>
      <p:ext uri="{BB962C8B-B14F-4D97-AF65-F5344CB8AC3E}">
        <p14:creationId xmlns:p14="http://schemas.microsoft.com/office/powerpoint/2010/main" val="2933072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600200"/>
            <a:ext cx="8686800" cy="5029200"/>
          </a:xfrm>
        </p:spPr>
        <p:txBody>
          <a:bodyPr>
            <a:normAutofit lnSpcReduction="10000"/>
          </a:bodyPr>
          <a:lstStyle/>
          <a:p>
            <a:r>
              <a:rPr lang="en-US" dirty="0">
                <a:solidFill>
                  <a:schemeClr val="tx1"/>
                </a:solidFill>
                <a:latin typeface="Calibri"/>
                <a:ea typeface="Calibri"/>
                <a:cs typeface="Times New Roman"/>
              </a:rPr>
              <a:t>Whitelaw et al. (2021) indicate that the benefits of technology helped massively in reducing the effects of the coronavirus pandemic. </a:t>
            </a:r>
            <a:endParaRPr lang="en-US" dirty="0" smtClean="0">
              <a:solidFill>
                <a:schemeClr val="tx1"/>
              </a:solidFill>
              <a:latin typeface="Calibri"/>
              <a:ea typeface="Calibri"/>
              <a:cs typeface="Times New Roman"/>
            </a:endParaRPr>
          </a:p>
          <a:p>
            <a:r>
              <a:rPr lang="en-US" dirty="0" smtClean="0">
                <a:solidFill>
                  <a:schemeClr val="tx1"/>
                </a:solidFill>
                <a:latin typeface="Calibri"/>
                <a:ea typeface="Calibri"/>
                <a:cs typeface="Times New Roman"/>
              </a:rPr>
              <a:t>Without </a:t>
            </a:r>
            <a:r>
              <a:rPr lang="en-US" dirty="0">
                <a:solidFill>
                  <a:schemeClr val="tx1"/>
                </a:solidFill>
                <a:latin typeface="Calibri"/>
                <a:ea typeface="Calibri"/>
                <a:cs typeface="Times New Roman"/>
              </a:rPr>
              <a:t>technology, the virus would have brought death to millions within a very short time. </a:t>
            </a:r>
            <a:endParaRPr lang="en-US" dirty="0" smtClean="0">
              <a:solidFill>
                <a:schemeClr val="tx1"/>
              </a:solidFill>
              <a:latin typeface="Calibri"/>
              <a:ea typeface="Calibri"/>
              <a:cs typeface="Times New Roman"/>
            </a:endParaRPr>
          </a:p>
          <a:p>
            <a:r>
              <a:rPr lang="en-US" dirty="0" smtClean="0">
                <a:solidFill>
                  <a:schemeClr val="tx1"/>
                </a:solidFill>
                <a:latin typeface="Calibri"/>
                <a:ea typeface="Calibri"/>
                <a:cs typeface="Times New Roman"/>
              </a:rPr>
              <a:t>Technologies </a:t>
            </a:r>
            <a:r>
              <a:rPr lang="en-US" dirty="0">
                <a:solidFill>
                  <a:schemeClr val="tx1"/>
                </a:solidFill>
                <a:latin typeface="Calibri"/>
                <a:ea typeface="Calibri"/>
                <a:cs typeface="Times New Roman"/>
              </a:rPr>
              <a:t>such as big data and artificial intelligence played a huge role in analyzing travel information and minimizing the spread of the disease. </a:t>
            </a:r>
            <a:endParaRPr lang="en-US" dirty="0" smtClean="0">
              <a:solidFill>
                <a:schemeClr val="tx1"/>
              </a:solidFill>
              <a:latin typeface="Calibri"/>
              <a:ea typeface="Calibri"/>
              <a:cs typeface="Times New Roman"/>
            </a:endParaRPr>
          </a:p>
          <a:p>
            <a:r>
              <a:rPr lang="en-US" dirty="0" err="1" smtClean="0">
                <a:solidFill>
                  <a:schemeClr val="tx1"/>
                </a:solidFill>
                <a:latin typeface="Calibri"/>
                <a:ea typeface="Calibri"/>
                <a:cs typeface="Times New Roman"/>
              </a:rPr>
              <a:t>Teräs</a:t>
            </a:r>
            <a:r>
              <a:rPr lang="en-US" dirty="0" smtClean="0">
                <a:solidFill>
                  <a:schemeClr val="tx1"/>
                </a:solidFill>
                <a:latin typeface="Calibri"/>
                <a:ea typeface="Calibri"/>
                <a:cs typeface="Times New Roman"/>
              </a:rPr>
              <a:t> </a:t>
            </a:r>
            <a:r>
              <a:rPr lang="en-US" dirty="0">
                <a:solidFill>
                  <a:schemeClr val="tx1"/>
                </a:solidFill>
                <a:latin typeface="Calibri"/>
                <a:ea typeface="Calibri"/>
                <a:cs typeface="Times New Roman"/>
              </a:rPr>
              <a:t>et al. (2020) emphasize the need for schools to begin delivering education through online platforms. </a:t>
            </a:r>
            <a:endParaRPr lang="en-US" dirty="0" smtClean="0">
              <a:solidFill>
                <a:schemeClr val="tx1"/>
              </a:solidFill>
              <a:latin typeface="Calibri"/>
              <a:ea typeface="Calibri"/>
              <a:cs typeface="Times New Roman"/>
            </a:endParaRPr>
          </a:p>
          <a:p>
            <a:r>
              <a:rPr lang="en-US" dirty="0" smtClean="0">
                <a:solidFill>
                  <a:schemeClr val="tx1"/>
                </a:solidFill>
                <a:latin typeface="Calibri"/>
                <a:ea typeface="Calibri"/>
                <a:cs typeface="Times New Roman"/>
              </a:rPr>
              <a:t>Apart </a:t>
            </a:r>
            <a:r>
              <a:rPr lang="en-US" dirty="0">
                <a:solidFill>
                  <a:schemeClr val="tx1"/>
                </a:solidFill>
                <a:latin typeface="Calibri"/>
                <a:ea typeface="Calibri"/>
                <a:cs typeface="Times New Roman"/>
              </a:rPr>
              <a:t>from schools shifting from class-oriented education to home-schooling, jobs were either lost, or employees were asked to work remotely. </a:t>
            </a:r>
            <a:endParaRPr lang="en-US" dirty="0" smtClean="0">
              <a:solidFill>
                <a:schemeClr val="tx1"/>
              </a:solidFill>
              <a:latin typeface="Calibri"/>
              <a:ea typeface="Calibri"/>
              <a:cs typeface="Times New Roman"/>
            </a:endParaRPr>
          </a:p>
        </p:txBody>
      </p:sp>
      <p:sp>
        <p:nvSpPr>
          <p:cNvPr id="3" name="Title 2"/>
          <p:cNvSpPr>
            <a:spLocks noGrp="1"/>
          </p:cNvSpPr>
          <p:nvPr>
            <p:ph type="title"/>
          </p:nvPr>
        </p:nvSpPr>
        <p:spPr>
          <a:xfrm>
            <a:off x="457200" y="338328"/>
            <a:ext cx="8229600" cy="1033272"/>
          </a:xfrm>
        </p:spPr>
        <p:txBody>
          <a:bodyPr>
            <a:normAutofit fontScale="90000"/>
          </a:bodyPr>
          <a:lstStyle/>
          <a:p>
            <a:pPr marL="0" marR="0">
              <a:lnSpc>
                <a:spcPct val="107000"/>
              </a:lnSpc>
              <a:spcBef>
                <a:spcPts val="200"/>
              </a:spcBef>
              <a:spcAft>
                <a:spcPts val="0"/>
              </a:spcAft>
            </a:pPr>
            <a:r>
              <a:rPr lang="en-US" sz="4000" b="1" dirty="0">
                <a:latin typeface="Times New Roman"/>
                <a:ea typeface="Times New Roman"/>
                <a:cs typeface="Times New Roman"/>
              </a:rPr>
              <a:t>Research problem</a:t>
            </a:r>
            <a:r>
              <a:rPr lang="en-US" b="1" dirty="0">
                <a:latin typeface="Times New Roman"/>
                <a:ea typeface="Times New Roman"/>
                <a:cs typeface="Times New Roman"/>
              </a:rPr>
              <a:t/>
            </a:r>
            <a:br>
              <a:rPr lang="en-US" b="1" dirty="0">
                <a:latin typeface="Times New Roman"/>
                <a:ea typeface="Times New Roman"/>
                <a:cs typeface="Times New Roman"/>
              </a:rPr>
            </a:br>
            <a:endParaRPr lang="en-US" dirty="0"/>
          </a:p>
        </p:txBody>
      </p:sp>
    </p:spTree>
    <p:extLst>
      <p:ext uri="{BB962C8B-B14F-4D97-AF65-F5344CB8AC3E}">
        <p14:creationId xmlns:p14="http://schemas.microsoft.com/office/powerpoint/2010/main" val="1033167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524000"/>
            <a:ext cx="8686799" cy="5105400"/>
          </a:xfrm>
        </p:spPr>
        <p:txBody>
          <a:bodyPr/>
          <a:lstStyle/>
          <a:p>
            <a:pPr marL="0" indent="0" algn="ctr">
              <a:buNone/>
            </a:pPr>
            <a:r>
              <a:rPr lang="en-US" sz="3600" b="1" dirty="0" smtClean="0">
                <a:solidFill>
                  <a:srgbClr val="000000"/>
                </a:solidFill>
                <a:latin typeface="Calibri"/>
                <a:ea typeface="Calibri"/>
                <a:cs typeface="Times New Roman"/>
              </a:rPr>
              <a:t>Methodology</a:t>
            </a:r>
            <a:endParaRPr lang="en-US" sz="3600" b="1"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Methodology </a:t>
            </a:r>
            <a:r>
              <a:rPr lang="en-US" dirty="0">
                <a:solidFill>
                  <a:srgbClr val="000000"/>
                </a:solidFill>
                <a:latin typeface="Calibri"/>
                <a:ea typeface="Calibri"/>
                <a:cs typeface="Times New Roman"/>
              </a:rPr>
              <a:t>refers to the direction a researcher takes to gather and analyze data or simply the process through which he or she undergoes to allow him or herself to best study the questionable situation (</a:t>
            </a:r>
            <a:r>
              <a:rPr lang="en-US" dirty="0" err="1">
                <a:solidFill>
                  <a:srgbClr val="000000"/>
                </a:solidFill>
                <a:latin typeface="Calibri"/>
                <a:ea typeface="Calibri"/>
                <a:cs typeface="Times New Roman"/>
              </a:rPr>
              <a:t>Nyaga</a:t>
            </a:r>
            <a:r>
              <a:rPr lang="en-US" dirty="0">
                <a:solidFill>
                  <a:srgbClr val="000000"/>
                </a:solidFill>
                <a:latin typeface="Calibri"/>
                <a:ea typeface="Calibri"/>
                <a:cs typeface="Times New Roman"/>
              </a:rPr>
              <a:t>, 2021).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Through </a:t>
            </a:r>
            <a:r>
              <a:rPr lang="en-US" dirty="0">
                <a:solidFill>
                  <a:srgbClr val="000000"/>
                </a:solidFill>
                <a:latin typeface="Calibri"/>
                <a:ea typeface="Calibri"/>
                <a:cs typeface="Times New Roman"/>
              </a:rPr>
              <a:t>the process of consideration, definition of the methods was done in order to fully understand in which methodology my approach would lie</a:t>
            </a:r>
            <a:r>
              <a:rPr lang="en-US" dirty="0" smtClean="0">
                <a:solidFill>
                  <a:srgbClr val="000000"/>
                </a:solidFill>
                <a:latin typeface="Calibri"/>
                <a:ea typeface="Calibri"/>
                <a:cs typeface="Times New Roman"/>
              </a:rPr>
              <a:t>.</a:t>
            </a:r>
            <a:r>
              <a:rPr lang="en-US" dirty="0">
                <a:solidFill>
                  <a:srgbClr val="000000"/>
                </a:solidFill>
                <a:latin typeface="Calibri"/>
                <a:ea typeface="Calibri"/>
                <a:cs typeface="Times New Roman"/>
              </a:rPr>
              <a:t>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To </a:t>
            </a:r>
            <a:r>
              <a:rPr lang="en-US" dirty="0">
                <a:solidFill>
                  <a:srgbClr val="000000"/>
                </a:solidFill>
                <a:latin typeface="Calibri"/>
                <a:ea typeface="Calibri"/>
                <a:cs typeface="Times New Roman"/>
              </a:rPr>
              <a:t>conduct the research, a choice was made between using quantitative, qualitative, or mixed methods methodologies. </a:t>
            </a:r>
            <a:endParaRPr lang="en-US" dirty="0"/>
          </a:p>
        </p:txBody>
      </p:sp>
      <p:sp>
        <p:nvSpPr>
          <p:cNvPr id="3" name="Title 2"/>
          <p:cNvSpPr>
            <a:spLocks noGrp="1"/>
          </p:cNvSpPr>
          <p:nvPr>
            <p:ph type="title"/>
          </p:nvPr>
        </p:nvSpPr>
        <p:spPr>
          <a:xfrm>
            <a:off x="457200" y="338328"/>
            <a:ext cx="8229600" cy="957072"/>
          </a:xfrm>
        </p:spPr>
        <p:txBody>
          <a:bodyPr>
            <a:noAutofit/>
          </a:bodyPr>
          <a:lstStyle/>
          <a:p>
            <a:pPr>
              <a:lnSpc>
                <a:spcPct val="107000"/>
              </a:lnSpc>
              <a:spcBef>
                <a:spcPts val="1200"/>
              </a:spcBef>
            </a:pPr>
            <a:r>
              <a:rPr lang="en-US" sz="3600" b="1" kern="0" dirty="0">
                <a:latin typeface="Times New Roman"/>
                <a:ea typeface="Times New Roman"/>
                <a:cs typeface="Times New Roman"/>
              </a:rPr>
              <a:t>Methodological </a:t>
            </a:r>
            <a:r>
              <a:rPr lang="en-US" sz="3600" b="1" kern="0" dirty="0" smtClean="0">
                <a:latin typeface="Times New Roman"/>
                <a:ea typeface="Times New Roman"/>
                <a:cs typeface="Times New Roman"/>
              </a:rPr>
              <a:t>Design 1</a:t>
            </a:r>
            <a:r>
              <a:rPr lang="en-US" sz="3600" b="1" kern="0" dirty="0">
                <a:latin typeface="Times New Roman"/>
                <a:ea typeface="Times New Roman"/>
                <a:cs typeface="Times New Roman"/>
              </a:rPr>
              <a:t/>
            </a:r>
            <a:br>
              <a:rPr lang="en-US" sz="3600" b="1" kern="0" dirty="0">
                <a:latin typeface="Times New Roman"/>
                <a:ea typeface="Times New Roman"/>
                <a:cs typeface="Times New Roman"/>
              </a:rPr>
            </a:br>
            <a:endParaRPr lang="en-US" sz="3600" dirty="0"/>
          </a:p>
        </p:txBody>
      </p:sp>
    </p:spTree>
    <p:extLst>
      <p:ext uri="{BB962C8B-B14F-4D97-AF65-F5344CB8AC3E}">
        <p14:creationId xmlns:p14="http://schemas.microsoft.com/office/powerpoint/2010/main" val="4020974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76400"/>
            <a:ext cx="8686799" cy="5029200"/>
          </a:xfrm>
        </p:spPr>
        <p:txBody>
          <a:bodyPr>
            <a:normAutofit/>
          </a:bodyPr>
          <a:lstStyle/>
          <a:p>
            <a:r>
              <a:rPr lang="en-US" dirty="0" err="1">
                <a:solidFill>
                  <a:srgbClr val="000000"/>
                </a:solidFill>
                <a:latin typeface="Calibri"/>
                <a:ea typeface="Calibri"/>
                <a:cs typeface="Times New Roman"/>
              </a:rPr>
              <a:t>Barquero</a:t>
            </a:r>
            <a:r>
              <a:rPr lang="en-US" dirty="0">
                <a:solidFill>
                  <a:srgbClr val="000000"/>
                </a:solidFill>
                <a:latin typeface="Calibri"/>
                <a:ea typeface="Calibri"/>
                <a:cs typeface="Times New Roman"/>
              </a:rPr>
              <a:t>, Bosch, &amp; </a:t>
            </a:r>
            <a:r>
              <a:rPr lang="en-US" dirty="0" err="1">
                <a:solidFill>
                  <a:srgbClr val="000000"/>
                </a:solidFill>
                <a:latin typeface="Calibri"/>
                <a:ea typeface="Calibri"/>
                <a:cs typeface="Times New Roman"/>
              </a:rPr>
              <a:t>Bascon</a:t>
            </a:r>
            <a:r>
              <a:rPr lang="en-US" dirty="0">
                <a:solidFill>
                  <a:srgbClr val="000000"/>
                </a:solidFill>
                <a:latin typeface="Calibri"/>
                <a:ea typeface="Calibri"/>
                <a:cs typeface="Times New Roman"/>
              </a:rPr>
              <a:t> (2019) describe the unit of analysis as the major entity on whose focus research is maintained</a:t>
            </a:r>
            <a:r>
              <a:rPr lang="en-US" dirty="0" smtClean="0">
                <a:solidFill>
                  <a:srgbClr val="000000"/>
                </a:solidFill>
                <a:latin typeface="Calibri"/>
                <a:ea typeface="Calibri"/>
                <a:cs typeface="Times New Roman"/>
              </a:rPr>
              <a:t>.</a:t>
            </a:r>
          </a:p>
          <a:p>
            <a:r>
              <a:rPr lang="en-US" dirty="0" smtClean="0">
                <a:solidFill>
                  <a:srgbClr val="000000"/>
                </a:solidFill>
                <a:latin typeface="Calibri"/>
                <a:ea typeface="Calibri"/>
                <a:cs typeface="Times New Roman"/>
              </a:rPr>
              <a:t> </a:t>
            </a:r>
            <a:r>
              <a:rPr lang="en-US" dirty="0">
                <a:solidFill>
                  <a:srgbClr val="000000"/>
                </a:solidFill>
                <a:latin typeface="Calibri"/>
                <a:ea typeface="Calibri"/>
                <a:cs typeface="Times New Roman"/>
              </a:rPr>
              <a:t>According to </a:t>
            </a:r>
            <a:r>
              <a:rPr lang="en-US" dirty="0" err="1">
                <a:solidFill>
                  <a:srgbClr val="000000"/>
                </a:solidFill>
                <a:latin typeface="Calibri"/>
                <a:ea typeface="Calibri"/>
                <a:cs typeface="Times New Roman"/>
              </a:rPr>
              <a:t>Neuendorf</a:t>
            </a:r>
            <a:r>
              <a:rPr lang="en-US" dirty="0">
                <a:solidFill>
                  <a:srgbClr val="000000"/>
                </a:solidFill>
                <a:latin typeface="Calibri"/>
                <a:ea typeface="Calibri"/>
                <a:cs typeface="Times New Roman"/>
              </a:rPr>
              <a:t> (2020), the unit of analysis is the “who” or “what” the study is about.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It </a:t>
            </a:r>
            <a:r>
              <a:rPr lang="en-US" dirty="0">
                <a:solidFill>
                  <a:srgbClr val="000000"/>
                </a:solidFill>
                <a:latin typeface="Calibri"/>
                <a:ea typeface="Calibri"/>
                <a:cs typeface="Times New Roman"/>
              </a:rPr>
              <a:t>is the center of scrutiny during the collection, organization, and analysis of the data.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The </a:t>
            </a:r>
            <a:r>
              <a:rPr lang="en-US" dirty="0">
                <a:solidFill>
                  <a:srgbClr val="000000"/>
                </a:solidFill>
                <a:latin typeface="Calibri"/>
                <a:ea typeface="Calibri"/>
                <a:cs typeface="Times New Roman"/>
              </a:rPr>
              <a:t>unit of analysis could be individuals, groups, organizations, books and artifacts, geographical units, or even social interactions.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For </a:t>
            </a:r>
            <a:r>
              <a:rPr lang="en-US" dirty="0">
                <a:solidFill>
                  <a:srgbClr val="000000"/>
                </a:solidFill>
                <a:latin typeface="Calibri"/>
                <a:ea typeface="Calibri"/>
                <a:cs typeface="Times New Roman"/>
              </a:rPr>
              <a:t>instance, when conducting a study, a researcher may compare students’ performance in a class test between two semesters. </a:t>
            </a:r>
            <a:endParaRPr lang="en-US" dirty="0"/>
          </a:p>
        </p:txBody>
      </p:sp>
      <p:sp>
        <p:nvSpPr>
          <p:cNvPr id="3" name="Title 2"/>
          <p:cNvSpPr>
            <a:spLocks noGrp="1"/>
          </p:cNvSpPr>
          <p:nvPr>
            <p:ph type="title"/>
          </p:nvPr>
        </p:nvSpPr>
        <p:spPr>
          <a:xfrm>
            <a:off x="457200" y="338328"/>
            <a:ext cx="8229600" cy="957072"/>
          </a:xfrm>
        </p:spPr>
        <p:txBody>
          <a:bodyPr>
            <a:noAutofit/>
          </a:bodyPr>
          <a:lstStyle/>
          <a:p>
            <a:pPr marL="0" marR="0">
              <a:lnSpc>
                <a:spcPct val="107000"/>
              </a:lnSpc>
              <a:spcBef>
                <a:spcPts val="200"/>
              </a:spcBef>
              <a:spcAft>
                <a:spcPts val="0"/>
              </a:spcAft>
            </a:pPr>
            <a:r>
              <a:rPr lang="en-US" sz="3600" b="1" dirty="0">
                <a:latin typeface="Times New Roman"/>
                <a:ea typeface="Times New Roman"/>
                <a:cs typeface="Times New Roman"/>
              </a:rPr>
              <a:t>Unit of Analysis</a:t>
            </a:r>
            <a:br>
              <a:rPr lang="en-US" sz="3600" b="1" dirty="0">
                <a:latin typeface="Times New Roman"/>
                <a:ea typeface="Times New Roman"/>
                <a:cs typeface="Times New Roman"/>
              </a:rPr>
            </a:br>
            <a:endParaRPr lang="en-US" sz="3600" dirty="0"/>
          </a:p>
        </p:txBody>
      </p:sp>
    </p:spTree>
    <p:extLst>
      <p:ext uri="{BB962C8B-B14F-4D97-AF65-F5344CB8AC3E}">
        <p14:creationId xmlns:p14="http://schemas.microsoft.com/office/powerpoint/2010/main" val="2242119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7800"/>
            <a:ext cx="8686799" cy="5181600"/>
          </a:xfrm>
        </p:spPr>
        <p:txBody>
          <a:bodyPr>
            <a:normAutofit/>
          </a:bodyPr>
          <a:lstStyle/>
          <a:p>
            <a:r>
              <a:rPr lang="en-US" dirty="0">
                <a:solidFill>
                  <a:srgbClr val="000000"/>
                </a:solidFill>
                <a:latin typeface="Calibri"/>
                <a:ea typeface="Calibri"/>
                <a:cs typeface="Times New Roman"/>
              </a:rPr>
              <a:t>The definition of the population, as provided by </a:t>
            </a:r>
            <a:r>
              <a:rPr lang="en-US" dirty="0" err="1">
                <a:solidFill>
                  <a:srgbClr val="000000"/>
                </a:solidFill>
                <a:latin typeface="Calibri"/>
                <a:ea typeface="Calibri"/>
                <a:cs typeface="Times New Roman"/>
              </a:rPr>
              <a:t>Asiamah</a:t>
            </a:r>
            <a:r>
              <a:rPr lang="en-US" dirty="0">
                <a:solidFill>
                  <a:srgbClr val="000000"/>
                </a:solidFill>
                <a:latin typeface="Calibri"/>
                <a:ea typeface="Calibri"/>
                <a:cs typeface="Times New Roman"/>
              </a:rPr>
              <a:t>, </a:t>
            </a:r>
            <a:r>
              <a:rPr lang="en-US" dirty="0" err="1">
                <a:solidFill>
                  <a:srgbClr val="000000"/>
                </a:solidFill>
                <a:latin typeface="Calibri"/>
                <a:ea typeface="Calibri"/>
                <a:cs typeface="Times New Roman"/>
              </a:rPr>
              <a:t>Mensah</a:t>
            </a:r>
            <a:r>
              <a:rPr lang="en-US" dirty="0">
                <a:solidFill>
                  <a:srgbClr val="000000"/>
                </a:solidFill>
                <a:latin typeface="Calibri"/>
                <a:ea typeface="Calibri"/>
                <a:cs typeface="Times New Roman"/>
              </a:rPr>
              <a:t> &amp; </a:t>
            </a:r>
            <a:r>
              <a:rPr lang="en-US" dirty="0" err="1">
                <a:solidFill>
                  <a:srgbClr val="000000"/>
                </a:solidFill>
                <a:latin typeface="Calibri"/>
                <a:ea typeface="Calibri"/>
                <a:cs typeface="Times New Roman"/>
              </a:rPr>
              <a:t>Oteng-Abayie</a:t>
            </a:r>
            <a:r>
              <a:rPr lang="en-US" dirty="0">
                <a:solidFill>
                  <a:srgbClr val="000000"/>
                </a:solidFill>
                <a:latin typeface="Calibri"/>
                <a:ea typeface="Calibri"/>
                <a:cs typeface="Times New Roman"/>
              </a:rPr>
              <a:t> (2017), describes it as a large collection of individuals or objects elaborately defined and known to possess similar characteristics.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According </a:t>
            </a:r>
            <a:r>
              <a:rPr lang="en-US" dirty="0">
                <a:solidFill>
                  <a:srgbClr val="000000"/>
                </a:solidFill>
                <a:latin typeface="Calibri"/>
                <a:ea typeface="Calibri"/>
                <a:cs typeface="Times New Roman"/>
              </a:rPr>
              <a:t>to </a:t>
            </a:r>
            <a:r>
              <a:rPr lang="en-US" dirty="0" err="1">
                <a:solidFill>
                  <a:srgbClr val="000000"/>
                </a:solidFill>
                <a:latin typeface="Calibri"/>
                <a:ea typeface="Calibri"/>
                <a:cs typeface="Times New Roman"/>
              </a:rPr>
              <a:t>Asiamah</a:t>
            </a:r>
            <a:r>
              <a:rPr lang="en-US" dirty="0">
                <a:solidFill>
                  <a:srgbClr val="000000"/>
                </a:solidFill>
                <a:latin typeface="Calibri"/>
                <a:ea typeface="Calibri"/>
                <a:cs typeface="Times New Roman"/>
              </a:rPr>
              <a:t> et al. (2017), a sample population refers to a portion of the larger population that is set aside for the purpose of the research and whose results would represent the results that would have been expected if the study was done on the whole population.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Sampling </a:t>
            </a:r>
            <a:r>
              <a:rPr lang="en-US" dirty="0">
                <a:solidFill>
                  <a:srgbClr val="000000"/>
                </a:solidFill>
                <a:latin typeface="Calibri"/>
                <a:ea typeface="Calibri"/>
                <a:cs typeface="Times New Roman"/>
              </a:rPr>
              <a:t>is done because it would be difficult, expensive, and time-consuming to conduct a study on every individual member of the population.</a:t>
            </a:r>
            <a:endParaRPr lang="en-US" dirty="0"/>
          </a:p>
        </p:txBody>
      </p:sp>
      <p:sp>
        <p:nvSpPr>
          <p:cNvPr id="3" name="Title 2"/>
          <p:cNvSpPr>
            <a:spLocks noGrp="1"/>
          </p:cNvSpPr>
          <p:nvPr>
            <p:ph type="title"/>
          </p:nvPr>
        </p:nvSpPr>
        <p:spPr>
          <a:xfrm>
            <a:off x="457200" y="338328"/>
            <a:ext cx="8229600" cy="957072"/>
          </a:xfrm>
        </p:spPr>
        <p:txBody>
          <a:bodyPr>
            <a:noAutofit/>
          </a:bodyPr>
          <a:lstStyle/>
          <a:p>
            <a:pPr marL="0" marR="0">
              <a:lnSpc>
                <a:spcPct val="107000"/>
              </a:lnSpc>
              <a:spcBef>
                <a:spcPts val="200"/>
              </a:spcBef>
              <a:spcAft>
                <a:spcPts val="0"/>
              </a:spcAft>
            </a:pPr>
            <a:r>
              <a:rPr lang="en-US" sz="3600" b="1" dirty="0">
                <a:latin typeface="Times New Roman"/>
                <a:ea typeface="Times New Roman"/>
                <a:cs typeface="Times New Roman"/>
              </a:rPr>
              <a:t>Sample Population</a:t>
            </a:r>
            <a:br>
              <a:rPr lang="en-US" sz="3600" b="1" dirty="0">
                <a:latin typeface="Times New Roman"/>
                <a:ea typeface="Times New Roman"/>
                <a:cs typeface="Times New Roman"/>
              </a:rPr>
            </a:br>
            <a:endParaRPr lang="en-US" sz="3600" dirty="0"/>
          </a:p>
        </p:txBody>
      </p:sp>
    </p:spTree>
    <p:extLst>
      <p:ext uri="{BB962C8B-B14F-4D97-AF65-F5344CB8AC3E}">
        <p14:creationId xmlns:p14="http://schemas.microsoft.com/office/powerpoint/2010/main" val="3109611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524000"/>
            <a:ext cx="8686800" cy="5105400"/>
          </a:xfrm>
        </p:spPr>
        <p:txBody>
          <a:bodyPr>
            <a:normAutofit fontScale="92500"/>
          </a:bodyPr>
          <a:lstStyle/>
          <a:p>
            <a:pPr marL="0" marR="0" indent="0" algn="ctr">
              <a:lnSpc>
                <a:spcPct val="120000"/>
              </a:lnSpc>
              <a:spcBef>
                <a:spcPts val="0"/>
              </a:spcBef>
              <a:spcAft>
                <a:spcPts val="0"/>
              </a:spcAft>
              <a:buNone/>
            </a:pPr>
            <a:r>
              <a:rPr lang="en-US" sz="3600" dirty="0" smtClean="0">
                <a:latin typeface="Times New Roman" pitchFamily="18" charset="0"/>
                <a:cs typeface="Times New Roman" pitchFamily="18" charset="0"/>
              </a:rPr>
              <a:t>Hypothesis</a:t>
            </a:r>
            <a:endParaRPr lang="en-US" sz="3600" dirty="0">
              <a:solidFill>
                <a:srgbClr val="000000"/>
              </a:solidFill>
              <a:latin typeface="Times New Roman" pitchFamily="18" charset="0"/>
              <a:ea typeface="Times New Roman"/>
              <a:cs typeface="Times New Roman" pitchFamily="18" charset="0"/>
            </a:endParaRPr>
          </a:p>
          <a:p>
            <a:pPr marL="0" marR="0">
              <a:lnSpc>
                <a:spcPct val="120000"/>
              </a:lnSpc>
              <a:spcBef>
                <a:spcPts val="0"/>
              </a:spcBef>
              <a:spcAft>
                <a:spcPts val="0"/>
              </a:spcAft>
            </a:pPr>
            <a:r>
              <a:rPr lang="en-US" dirty="0" smtClean="0">
                <a:solidFill>
                  <a:srgbClr val="000000"/>
                </a:solidFill>
                <a:latin typeface="Times New Roman"/>
                <a:ea typeface="Times New Roman"/>
              </a:rPr>
              <a:t>There </a:t>
            </a:r>
            <a:r>
              <a:rPr lang="en-US" dirty="0">
                <a:solidFill>
                  <a:srgbClr val="000000"/>
                </a:solidFill>
                <a:latin typeface="Times New Roman"/>
                <a:ea typeface="Times New Roman"/>
              </a:rPr>
              <a:t>was an inevitable increase in the use of technologies such as video conferencing (</a:t>
            </a:r>
            <a:r>
              <a:rPr lang="en-US" dirty="0" err="1">
                <a:solidFill>
                  <a:srgbClr val="000000"/>
                </a:solidFill>
                <a:latin typeface="Times New Roman"/>
                <a:ea typeface="Times New Roman"/>
              </a:rPr>
              <a:t>Deverell</a:t>
            </a:r>
            <a:r>
              <a:rPr lang="en-US" dirty="0">
                <a:solidFill>
                  <a:srgbClr val="000000"/>
                </a:solidFill>
                <a:latin typeface="Times New Roman"/>
                <a:ea typeface="Times New Roman"/>
              </a:rPr>
              <a:t> et al., 2020). </a:t>
            </a:r>
            <a:endParaRPr lang="en-US" dirty="0" smtClean="0">
              <a:solidFill>
                <a:srgbClr val="000000"/>
              </a:solidFill>
              <a:latin typeface="Times New Roman"/>
              <a:ea typeface="Times New Roman"/>
            </a:endParaRPr>
          </a:p>
          <a:p>
            <a:pPr marL="0" marR="0">
              <a:lnSpc>
                <a:spcPct val="120000"/>
              </a:lnSpc>
              <a:spcBef>
                <a:spcPts val="0"/>
              </a:spcBef>
              <a:spcAft>
                <a:spcPts val="0"/>
              </a:spcAft>
            </a:pPr>
            <a:r>
              <a:rPr lang="en-US" dirty="0" smtClean="0">
                <a:solidFill>
                  <a:srgbClr val="000000"/>
                </a:solidFill>
                <a:latin typeface="Times New Roman"/>
                <a:ea typeface="Times New Roman"/>
              </a:rPr>
              <a:t>Governments</a:t>
            </a:r>
            <a:r>
              <a:rPr lang="en-US" dirty="0">
                <a:solidFill>
                  <a:srgbClr val="000000"/>
                </a:solidFill>
                <a:latin typeface="Times New Roman"/>
                <a:ea typeface="Times New Roman"/>
              </a:rPr>
              <a:t>, organizations, and individuals devised new ways to deliver services to their customers</a:t>
            </a:r>
            <a:r>
              <a:rPr lang="en-US" dirty="0" smtClean="0">
                <a:solidFill>
                  <a:srgbClr val="000000"/>
                </a:solidFill>
                <a:latin typeface="Times New Roman"/>
                <a:ea typeface="Times New Roman"/>
              </a:rPr>
              <a:t>.</a:t>
            </a:r>
          </a:p>
          <a:p>
            <a:pPr marL="0" marR="0">
              <a:lnSpc>
                <a:spcPct val="120000"/>
              </a:lnSpc>
              <a:spcBef>
                <a:spcPts val="0"/>
              </a:spcBef>
              <a:spcAft>
                <a:spcPts val="0"/>
              </a:spcAft>
            </a:pPr>
            <a:r>
              <a:rPr lang="en-US" dirty="0" smtClean="0">
                <a:solidFill>
                  <a:srgbClr val="000000"/>
                </a:solidFill>
                <a:latin typeface="Times New Roman"/>
                <a:ea typeface="Times New Roman"/>
              </a:rPr>
              <a:t> </a:t>
            </a:r>
            <a:r>
              <a:rPr lang="en-US" dirty="0">
                <a:solidFill>
                  <a:srgbClr val="000000"/>
                </a:solidFill>
                <a:latin typeface="Times New Roman"/>
                <a:ea typeface="Times New Roman"/>
              </a:rPr>
              <a:t>Therefore, the hypothesis of this research follows that, after the outbreak of COVID-19 , there was a surge in the increase in usage of technology, which will lead to levels even in the post-coronavirus era. </a:t>
            </a:r>
            <a:endParaRPr lang="en-US" dirty="0" smtClean="0">
              <a:solidFill>
                <a:srgbClr val="000000"/>
              </a:solidFill>
              <a:latin typeface="Times New Roman"/>
              <a:ea typeface="Times New Roman"/>
            </a:endParaRPr>
          </a:p>
          <a:p>
            <a:pPr marL="0" marR="0">
              <a:lnSpc>
                <a:spcPct val="120000"/>
              </a:lnSpc>
              <a:spcBef>
                <a:spcPts val="0"/>
              </a:spcBef>
              <a:spcAft>
                <a:spcPts val="0"/>
              </a:spcAft>
            </a:pPr>
            <a:r>
              <a:rPr lang="en-US" dirty="0" smtClean="0">
                <a:solidFill>
                  <a:srgbClr val="000000"/>
                </a:solidFill>
                <a:latin typeface="Times New Roman"/>
                <a:ea typeface="Times New Roman"/>
              </a:rPr>
              <a:t>The </a:t>
            </a:r>
            <a:r>
              <a:rPr lang="en-US" dirty="0">
                <a:solidFill>
                  <a:srgbClr val="000000"/>
                </a:solidFill>
                <a:latin typeface="Times New Roman"/>
                <a:ea typeface="Times New Roman"/>
              </a:rPr>
              <a:t>null hypothesis is that there is no significant relationship between the surge in the usage of technology after COVI-19 outbreak and high technology-dependent levels in the post-COVID era.</a:t>
            </a:r>
            <a:endParaRPr lang="en-US" dirty="0">
              <a:latin typeface="Times New Roman"/>
              <a:ea typeface="Times New Roman"/>
            </a:endParaRPr>
          </a:p>
          <a:p>
            <a:pPr>
              <a:lnSpc>
                <a:spcPct val="120000"/>
              </a:lnSpc>
            </a:pPr>
            <a:endParaRPr lang="en-US" dirty="0"/>
          </a:p>
        </p:txBody>
      </p:sp>
      <p:sp>
        <p:nvSpPr>
          <p:cNvPr id="3" name="Title 2"/>
          <p:cNvSpPr>
            <a:spLocks noGrp="1"/>
          </p:cNvSpPr>
          <p:nvPr>
            <p:ph type="title"/>
          </p:nvPr>
        </p:nvSpPr>
        <p:spPr>
          <a:xfrm>
            <a:off x="457200" y="338328"/>
            <a:ext cx="8229600" cy="1109472"/>
          </a:xfrm>
          <a:ln>
            <a:solidFill>
              <a:schemeClr val="tx1"/>
            </a:solidFill>
          </a:ln>
        </p:spPr>
        <p:txBody>
          <a:bodyPr>
            <a:normAutofit/>
          </a:bodyPr>
          <a:lstStyle/>
          <a:p>
            <a:r>
              <a:rPr lang="en-US" dirty="0" smtClean="0"/>
              <a:t>Methodology 2</a:t>
            </a:r>
            <a:endParaRPr lang="en-US" dirty="0"/>
          </a:p>
        </p:txBody>
      </p:sp>
    </p:spTree>
    <p:extLst>
      <p:ext uri="{BB962C8B-B14F-4D97-AF65-F5344CB8AC3E}">
        <p14:creationId xmlns:p14="http://schemas.microsoft.com/office/powerpoint/2010/main" val="444166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1600200"/>
            <a:ext cx="8686800" cy="5029200"/>
          </a:xfrm>
        </p:spPr>
        <p:txBody>
          <a:bodyPr>
            <a:normAutofit/>
          </a:bodyPr>
          <a:lstStyle/>
          <a:p>
            <a:r>
              <a:rPr lang="en-US" dirty="0">
                <a:solidFill>
                  <a:srgbClr val="000000"/>
                </a:solidFill>
                <a:latin typeface="Calibri"/>
                <a:ea typeface="Calibri"/>
                <a:cs typeface="Times New Roman"/>
              </a:rPr>
              <a:t>Independent and dependent variables are crucial in research because they form the characteristics of participants that can take on different values, for instance, </a:t>
            </a:r>
            <a:r>
              <a:rPr lang="en-US" dirty="0" smtClean="0">
                <a:solidFill>
                  <a:srgbClr val="000000"/>
                </a:solidFill>
                <a:latin typeface="Calibri"/>
                <a:ea typeface="Calibri"/>
                <a:cs typeface="Times New Roman"/>
              </a:rPr>
              <a:t>height,</a:t>
            </a:r>
            <a:r>
              <a:rPr lang="en-US" dirty="0">
                <a:solidFill>
                  <a:srgbClr val="000000"/>
                </a:solidFill>
                <a:latin typeface="Calibri"/>
                <a:ea typeface="Calibri"/>
                <a:cs typeface="Times New Roman"/>
              </a:rPr>
              <a:t> age, race, nationality, and </a:t>
            </a:r>
            <a:r>
              <a:rPr lang="en-US" dirty="0" smtClean="0">
                <a:solidFill>
                  <a:srgbClr val="000000"/>
                </a:solidFill>
                <a:latin typeface="Calibri"/>
                <a:ea typeface="Calibri"/>
                <a:cs typeface="Times New Roman"/>
              </a:rPr>
              <a:t>gender.</a:t>
            </a:r>
            <a:r>
              <a:rPr lang="en-US" dirty="0">
                <a:solidFill>
                  <a:srgbClr val="000000"/>
                </a:solidFill>
                <a:latin typeface="Calibri"/>
                <a:ea typeface="Calibri"/>
                <a:cs typeface="Times New Roman"/>
              </a:rPr>
              <a:t>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In </a:t>
            </a:r>
            <a:r>
              <a:rPr lang="en-US" dirty="0">
                <a:solidFill>
                  <a:srgbClr val="000000"/>
                </a:solidFill>
                <a:latin typeface="Calibri"/>
                <a:ea typeface="Calibri"/>
                <a:cs typeface="Times New Roman"/>
              </a:rPr>
              <a:t>any study, dependent variables are reliant on changes in the independent variables.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According </a:t>
            </a:r>
            <a:r>
              <a:rPr lang="en-US" dirty="0">
                <a:solidFill>
                  <a:srgbClr val="000000"/>
                </a:solidFill>
                <a:latin typeface="Calibri"/>
                <a:ea typeface="Calibri"/>
                <a:cs typeface="Times New Roman"/>
              </a:rPr>
              <a:t>to </a:t>
            </a:r>
            <a:r>
              <a:rPr lang="en-US" dirty="0" err="1">
                <a:solidFill>
                  <a:srgbClr val="000000"/>
                </a:solidFill>
                <a:latin typeface="Calibri"/>
                <a:ea typeface="Calibri"/>
                <a:cs typeface="Times New Roman"/>
              </a:rPr>
              <a:t>Leatham</a:t>
            </a:r>
            <a:r>
              <a:rPr lang="en-US" dirty="0">
                <a:solidFill>
                  <a:srgbClr val="000000"/>
                </a:solidFill>
                <a:latin typeface="Calibri"/>
                <a:ea typeface="Calibri"/>
                <a:cs typeface="Times New Roman"/>
              </a:rPr>
              <a:t> (2012), dependent variables are always what follow after the participants are subjected to change in the independent variables. </a:t>
            </a:r>
            <a:endParaRPr lang="en-US" dirty="0" smtClean="0">
              <a:solidFill>
                <a:srgbClr val="000000"/>
              </a:solidFill>
              <a:latin typeface="Calibri"/>
              <a:ea typeface="Calibri"/>
              <a:cs typeface="Times New Roman"/>
            </a:endParaRPr>
          </a:p>
          <a:p>
            <a:r>
              <a:rPr lang="en-US" dirty="0" smtClean="0">
                <a:solidFill>
                  <a:srgbClr val="000000"/>
                </a:solidFill>
                <a:latin typeface="Calibri"/>
                <a:ea typeface="Calibri"/>
                <a:cs typeface="Times New Roman"/>
              </a:rPr>
              <a:t>For </a:t>
            </a:r>
            <a:r>
              <a:rPr lang="en-US" dirty="0">
                <a:solidFill>
                  <a:srgbClr val="000000"/>
                </a:solidFill>
                <a:latin typeface="Calibri"/>
                <a:ea typeface="Calibri"/>
                <a:cs typeface="Times New Roman"/>
              </a:rPr>
              <a:t>my research, dependent variables will include job shift, free time, and shift in learning processes</a:t>
            </a:r>
            <a:endParaRPr lang="en-US" dirty="0"/>
          </a:p>
        </p:txBody>
      </p:sp>
      <p:sp>
        <p:nvSpPr>
          <p:cNvPr id="3" name="Title 2"/>
          <p:cNvSpPr>
            <a:spLocks noGrp="1"/>
          </p:cNvSpPr>
          <p:nvPr>
            <p:ph type="title"/>
          </p:nvPr>
        </p:nvSpPr>
        <p:spPr>
          <a:xfrm>
            <a:off x="457200" y="338328"/>
            <a:ext cx="8229600" cy="1109472"/>
          </a:xfrm>
        </p:spPr>
        <p:txBody>
          <a:bodyPr>
            <a:normAutofit/>
          </a:bodyPr>
          <a:lstStyle/>
          <a:p>
            <a:r>
              <a:rPr lang="en-US" sz="3600" dirty="0" smtClean="0">
                <a:latin typeface="Times New Roman" pitchFamily="18" charset="0"/>
                <a:cs typeface="Times New Roman" pitchFamily="18" charset="0"/>
              </a:rPr>
              <a:t>Dependent and independent variables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33351144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190</TotalTime>
  <Words>2333</Words>
  <Application>Microsoft Office PowerPoint</Application>
  <PresentationFormat>On-screen Show (4:3)</PresentationFormat>
  <Paragraphs>104</Paragraphs>
  <Slides>16</Slides>
  <Notes>8</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Waveform</vt:lpstr>
      <vt:lpstr>Technology Usage/Dependency After Covid </vt:lpstr>
      <vt:lpstr>Introduction </vt:lpstr>
      <vt:lpstr>Literature Review </vt:lpstr>
      <vt:lpstr>Research problem </vt:lpstr>
      <vt:lpstr>Methodological Design 1 </vt:lpstr>
      <vt:lpstr>Unit of Analysis </vt:lpstr>
      <vt:lpstr>Sample Population </vt:lpstr>
      <vt:lpstr>Methodology 2</vt:lpstr>
      <vt:lpstr>Dependent and independent variables </vt:lpstr>
      <vt:lpstr>Data collection </vt:lpstr>
      <vt:lpstr>Methodology 3 Data Analysis </vt:lpstr>
      <vt:lpstr>Cont.</vt:lpstr>
      <vt:lpstr>Policy Implications and Future Research </vt:lpstr>
      <vt:lpstr>Cont. </vt:lpstr>
      <vt:lpstr>Cont. </vt:lpstr>
      <vt:lpstr>Limitations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Technology Usage/Dependency After Covid </dc:title>
  <dc:creator>Windows User</dc:creator>
  <cp:lastModifiedBy>Windows User</cp:lastModifiedBy>
  <cp:revision>29</cp:revision>
  <dcterms:created xsi:type="dcterms:W3CDTF">2021-04-21T15:09:19Z</dcterms:created>
  <dcterms:modified xsi:type="dcterms:W3CDTF">2021-04-21T19:44:03Z</dcterms:modified>
</cp:coreProperties>
</file>